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7"/>
  </p:notesMasterIdLst>
  <p:handoutMasterIdLst>
    <p:handoutMasterId r:id="rId118"/>
  </p:handoutMasterIdLst>
  <p:sldIdLst>
    <p:sldId id="269" r:id="rId2"/>
    <p:sldId id="343" r:id="rId3"/>
    <p:sldId id="342" r:id="rId4"/>
    <p:sldId id="341" r:id="rId5"/>
    <p:sldId id="414" r:id="rId6"/>
    <p:sldId id="415" r:id="rId7"/>
    <p:sldId id="344" r:id="rId8"/>
    <p:sldId id="345" r:id="rId9"/>
    <p:sldId id="346" r:id="rId10"/>
    <p:sldId id="360" r:id="rId11"/>
    <p:sldId id="361" r:id="rId12"/>
    <p:sldId id="268" r:id="rId13"/>
    <p:sldId id="276" r:id="rId14"/>
    <p:sldId id="398" r:id="rId15"/>
    <p:sldId id="364" r:id="rId16"/>
    <p:sldId id="365" r:id="rId17"/>
    <p:sldId id="445" r:id="rId18"/>
    <p:sldId id="446" r:id="rId19"/>
    <p:sldId id="282" r:id="rId20"/>
    <p:sldId id="399" r:id="rId21"/>
    <p:sldId id="366" r:id="rId22"/>
    <p:sldId id="367" r:id="rId23"/>
    <p:sldId id="447" r:id="rId24"/>
    <p:sldId id="448" r:id="rId25"/>
    <p:sldId id="284" r:id="rId26"/>
    <p:sldId id="400" r:id="rId27"/>
    <p:sldId id="368" r:id="rId28"/>
    <p:sldId id="369" r:id="rId29"/>
    <p:sldId id="449" r:id="rId30"/>
    <p:sldId id="450" r:id="rId31"/>
    <p:sldId id="322" r:id="rId32"/>
    <p:sldId id="401" r:id="rId33"/>
    <p:sldId id="370" r:id="rId34"/>
    <p:sldId id="371" r:id="rId35"/>
    <p:sldId id="307" r:id="rId36"/>
    <p:sldId id="402" r:id="rId37"/>
    <p:sldId id="372" r:id="rId38"/>
    <p:sldId id="373" r:id="rId39"/>
    <p:sldId id="451" r:id="rId40"/>
    <p:sldId id="452" r:id="rId41"/>
    <p:sldId id="305" r:id="rId42"/>
    <p:sldId id="403" r:id="rId43"/>
    <p:sldId id="374" r:id="rId44"/>
    <p:sldId id="375" r:id="rId45"/>
    <p:sldId id="453" r:id="rId46"/>
    <p:sldId id="454" r:id="rId47"/>
    <p:sldId id="347" r:id="rId48"/>
    <p:sldId id="404" r:id="rId49"/>
    <p:sldId id="376" r:id="rId50"/>
    <p:sldId id="377" r:id="rId51"/>
    <p:sldId id="455" r:id="rId52"/>
    <p:sldId id="456" r:id="rId53"/>
    <p:sldId id="349" r:id="rId54"/>
    <p:sldId id="405" r:id="rId55"/>
    <p:sldId id="378" r:id="rId56"/>
    <p:sldId id="379" r:id="rId57"/>
    <p:sldId id="353" r:id="rId58"/>
    <p:sldId id="406" r:id="rId59"/>
    <p:sldId id="380" r:id="rId60"/>
    <p:sldId id="381" r:id="rId61"/>
    <p:sldId id="457" r:id="rId62"/>
    <p:sldId id="458" r:id="rId63"/>
    <p:sldId id="355" r:id="rId64"/>
    <p:sldId id="407" r:id="rId65"/>
    <p:sldId id="382" r:id="rId66"/>
    <p:sldId id="383" r:id="rId67"/>
    <p:sldId id="351" r:id="rId68"/>
    <p:sldId id="408" r:id="rId69"/>
    <p:sldId id="384" r:id="rId70"/>
    <p:sldId id="385" r:id="rId71"/>
    <p:sldId id="459" r:id="rId72"/>
    <p:sldId id="460" r:id="rId73"/>
    <p:sldId id="286" r:id="rId74"/>
    <p:sldId id="409" r:id="rId75"/>
    <p:sldId id="386" r:id="rId76"/>
    <p:sldId id="387" r:id="rId77"/>
    <p:sldId id="461" r:id="rId78"/>
    <p:sldId id="462" r:id="rId79"/>
    <p:sldId id="288" r:id="rId80"/>
    <p:sldId id="410" r:id="rId81"/>
    <p:sldId id="388" r:id="rId82"/>
    <p:sldId id="389" r:id="rId83"/>
    <p:sldId id="463" r:id="rId84"/>
    <p:sldId id="464" r:id="rId85"/>
    <p:sldId id="290" r:id="rId86"/>
    <p:sldId id="411" r:id="rId87"/>
    <p:sldId id="390" r:id="rId88"/>
    <p:sldId id="391" r:id="rId89"/>
    <p:sldId id="465" r:id="rId90"/>
    <p:sldId id="466" r:id="rId91"/>
    <p:sldId id="292" r:id="rId92"/>
    <p:sldId id="412" r:id="rId93"/>
    <p:sldId id="392" r:id="rId94"/>
    <p:sldId id="393" r:id="rId95"/>
    <p:sldId id="467" r:id="rId96"/>
    <p:sldId id="294" r:id="rId97"/>
    <p:sldId id="394" r:id="rId98"/>
    <p:sldId id="395" r:id="rId99"/>
    <p:sldId id="468" r:id="rId100"/>
    <p:sldId id="358" r:id="rId101"/>
    <p:sldId id="396" r:id="rId102"/>
    <p:sldId id="469" r:id="rId103"/>
    <p:sldId id="312" r:id="rId104"/>
    <p:sldId id="413" r:id="rId105"/>
    <p:sldId id="397" r:id="rId106"/>
    <p:sldId id="470" r:id="rId107"/>
    <p:sldId id="335" r:id="rId108"/>
    <p:sldId id="314" r:id="rId109"/>
    <p:sldId id="324" r:id="rId110"/>
    <p:sldId id="325" r:id="rId111"/>
    <p:sldId id="328" r:id="rId112"/>
    <p:sldId id="327" r:id="rId113"/>
    <p:sldId id="326" r:id="rId114"/>
    <p:sldId id="363" r:id="rId115"/>
    <p:sldId id="334" r:id="rId116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491A54F-6E8D-4D9F-8318-7C4707D7BD6E}">
          <p14:sldIdLst>
            <p14:sldId id="269"/>
            <p14:sldId id="343"/>
            <p14:sldId id="342"/>
            <p14:sldId id="341"/>
            <p14:sldId id="414"/>
            <p14:sldId id="415"/>
            <p14:sldId id="344"/>
            <p14:sldId id="345"/>
            <p14:sldId id="346"/>
            <p14:sldId id="360"/>
            <p14:sldId id="361"/>
            <p14:sldId id="268"/>
            <p14:sldId id="276"/>
            <p14:sldId id="398"/>
            <p14:sldId id="364"/>
            <p14:sldId id="365"/>
            <p14:sldId id="445"/>
            <p14:sldId id="446"/>
            <p14:sldId id="282"/>
            <p14:sldId id="399"/>
            <p14:sldId id="366"/>
            <p14:sldId id="367"/>
            <p14:sldId id="447"/>
            <p14:sldId id="448"/>
            <p14:sldId id="284"/>
            <p14:sldId id="400"/>
            <p14:sldId id="368"/>
            <p14:sldId id="369"/>
            <p14:sldId id="449"/>
            <p14:sldId id="450"/>
            <p14:sldId id="322"/>
            <p14:sldId id="401"/>
            <p14:sldId id="370"/>
            <p14:sldId id="371"/>
            <p14:sldId id="307"/>
            <p14:sldId id="402"/>
            <p14:sldId id="372"/>
            <p14:sldId id="373"/>
            <p14:sldId id="451"/>
            <p14:sldId id="452"/>
            <p14:sldId id="305"/>
            <p14:sldId id="403"/>
            <p14:sldId id="374"/>
            <p14:sldId id="375"/>
            <p14:sldId id="453"/>
            <p14:sldId id="454"/>
            <p14:sldId id="347"/>
            <p14:sldId id="404"/>
            <p14:sldId id="376"/>
            <p14:sldId id="377"/>
            <p14:sldId id="455"/>
            <p14:sldId id="456"/>
            <p14:sldId id="349"/>
            <p14:sldId id="405"/>
            <p14:sldId id="378"/>
            <p14:sldId id="379"/>
            <p14:sldId id="353"/>
            <p14:sldId id="406"/>
            <p14:sldId id="380"/>
            <p14:sldId id="381"/>
            <p14:sldId id="457"/>
            <p14:sldId id="458"/>
            <p14:sldId id="355"/>
            <p14:sldId id="407"/>
            <p14:sldId id="382"/>
            <p14:sldId id="383"/>
            <p14:sldId id="351"/>
            <p14:sldId id="408"/>
            <p14:sldId id="384"/>
            <p14:sldId id="385"/>
            <p14:sldId id="459"/>
            <p14:sldId id="460"/>
            <p14:sldId id="286"/>
            <p14:sldId id="409"/>
            <p14:sldId id="386"/>
            <p14:sldId id="387"/>
            <p14:sldId id="461"/>
            <p14:sldId id="462"/>
            <p14:sldId id="288"/>
            <p14:sldId id="410"/>
            <p14:sldId id="388"/>
            <p14:sldId id="389"/>
            <p14:sldId id="463"/>
            <p14:sldId id="464"/>
            <p14:sldId id="290"/>
            <p14:sldId id="411"/>
            <p14:sldId id="390"/>
            <p14:sldId id="391"/>
            <p14:sldId id="465"/>
            <p14:sldId id="466"/>
            <p14:sldId id="292"/>
            <p14:sldId id="412"/>
            <p14:sldId id="392"/>
            <p14:sldId id="393"/>
            <p14:sldId id="467"/>
            <p14:sldId id="294"/>
            <p14:sldId id="394"/>
            <p14:sldId id="395"/>
            <p14:sldId id="468"/>
            <p14:sldId id="358"/>
            <p14:sldId id="396"/>
            <p14:sldId id="469"/>
            <p14:sldId id="312"/>
            <p14:sldId id="413"/>
            <p14:sldId id="397"/>
            <p14:sldId id="470"/>
            <p14:sldId id="335"/>
            <p14:sldId id="314"/>
            <p14:sldId id="324"/>
            <p14:sldId id="325"/>
            <p14:sldId id="328"/>
            <p14:sldId id="327"/>
            <p14:sldId id="326"/>
            <p14:sldId id="363"/>
            <p14:sldId id="3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99FF"/>
    <a:srgbClr val="B482DA"/>
    <a:srgbClr val="8A20FE"/>
    <a:srgbClr val="EE3636"/>
    <a:srgbClr val="E9F892"/>
    <a:srgbClr val="FF3F3F"/>
    <a:srgbClr val="CC0066"/>
    <a:srgbClr val="E22222"/>
    <a:srgbClr val="DDA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4" autoAdjust="0"/>
    <p:restoredTop sz="97486" autoAdjust="0"/>
  </p:normalViewPr>
  <p:slideViewPr>
    <p:cSldViewPr snapToGrid="0">
      <p:cViewPr varScale="1">
        <p:scale>
          <a:sx n="82" d="100"/>
          <a:sy n="82" d="100"/>
        </p:scale>
        <p:origin x="80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ocuments\Projetos\SEI_2016\Resultados_SEI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%20c%20e%20r\Documents\Meta\SEI_2016\Resultados_SEI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ocuments\Projetos\SEI_2016\Resultados_SEI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ocuments\Projetos\SEI_2016\Resultados_SEI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esktop\na_medida\na_medid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ocuments\Projetos\SEI_2016\Resultados_SEI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ocuments\Projetos\SEI_2016\Resultados_SEI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esktop\na_medida\na_medida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ocuments\Projetos\SEI_2016\Resultados_SEI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ocuments\Projetos\SEI_2016\Resultados_SEI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ocuments\Projetos\SEI_2016\Resultados_SE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ocuments\Projetos\SEI_2016\Resultados_SEI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ocuments\Projetos\SEI_2016\Resultados_SEI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ocuments\Projetos\SEI_2016\Resultados_SEI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ocuments\Projetos\SEI_2016\Resultados_SEI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ocuments\Projetos\SEI_2016\Resultados_SEI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ocuments\Projetos\SEI_2016\Resultados_SEI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ocuments\Projetos\SEI_2016\Resultados_SE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ocuments\Projetos\SEI_2016\Resultados_SE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ocuments\Projetos\SEI_2016\Resultados_SEI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ocuments\Projetos\SEI_2016\Resultados_SEI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ocuments\Projetos\SEI_2016\Resultados_SEI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ocuments\Projetos\SEI_2016\Resultados_SEI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ocuments\Projetos\SEI_2016\Resultados_SEI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ocuments\Projetos\SEI_2016\Resultados_SE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F3-4062-80AE-AA99B2F26F2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F3-4062-80AE-AA99B2F26F2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F3-4062-80AE-AA99B2F26F2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F3-4062-80AE-AA99B2F26F2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5F3-4062-80AE-AA99B2F26F2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5F3-4062-80AE-AA99B2F26F2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5F3-4062-80AE-AA99B2F26F2B}"/>
              </c:ext>
            </c:extLst>
          </c:dPt>
          <c:cat>
            <c:strRef>
              <c:f>construcao_graficos!$B$2:$B$8</c:f>
              <c:strCache>
                <c:ptCount val="7"/>
                <c:pt idx="0">
                  <c:v>NS/NR</c:v>
                </c:pt>
                <c:pt idx="1">
                  <c:v>65 anos ou mais</c:v>
                </c:pt>
                <c:pt idx="2">
                  <c:v>Até 24 anos</c:v>
                </c:pt>
                <c:pt idx="3">
                  <c:v>55 a 64 anos</c:v>
                </c:pt>
                <c:pt idx="4">
                  <c:v>45 a 54 anos</c:v>
                </c:pt>
                <c:pt idx="5">
                  <c:v>35 a 44 anos</c:v>
                </c:pt>
                <c:pt idx="6">
                  <c:v>25 a 34 anos</c:v>
                </c:pt>
              </c:strCache>
            </c:strRef>
          </c:cat>
          <c:val>
            <c:numRef>
              <c:f>construcao_graficos!$C$2:$C$8</c:f>
              <c:numCache>
                <c:formatCode>###0.0</c:formatCode>
                <c:ptCount val="7"/>
                <c:pt idx="0">
                  <c:v>1.187480080123009</c:v>
                </c:pt>
                <c:pt idx="1">
                  <c:v>1.7301367205467593</c:v>
                </c:pt>
                <c:pt idx="2">
                  <c:v>7.3179191710935214</c:v>
                </c:pt>
                <c:pt idx="3">
                  <c:v>10.248487581763946</c:v>
                </c:pt>
                <c:pt idx="4">
                  <c:v>20.769835898576336</c:v>
                </c:pt>
                <c:pt idx="5">
                  <c:v>28.930762482303582</c:v>
                </c:pt>
                <c:pt idx="6">
                  <c:v>29.815378065592842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F5F3-4062-80AE-AA99B2F26F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656392"/>
        <c:axId val="173656776"/>
      </c:barChart>
      <c:catAx>
        <c:axId val="1736563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Segoe UI Symbol" pitchFamily="34" charset="0"/>
                <a:ea typeface="Segoe UI Symbol" pitchFamily="34" charset="0"/>
              </a:defRPr>
            </a:pPr>
            <a:endParaRPr lang="pt-BR"/>
          </a:p>
        </c:txPr>
        <c:crossAx val="173656776"/>
        <c:crosses val="autoZero"/>
        <c:auto val="1"/>
        <c:lblAlgn val="ctr"/>
        <c:lblOffset val="100"/>
        <c:noMultiLvlLbl val="0"/>
      </c:catAx>
      <c:valAx>
        <c:axId val="173656776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alpha val="15000"/>
                </a:schemeClr>
              </a:solidFill>
            </a:ln>
          </c:spPr>
        </c:majorGridlines>
        <c:numFmt formatCode="###0.0" sourceLinked="1"/>
        <c:majorTickMark val="none"/>
        <c:minorTickMark val="none"/>
        <c:tickLblPos val="nextTo"/>
        <c:crossAx val="17365639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01272806392586"/>
          <c:y val="3.6132540469350577E-2"/>
          <c:w val="0.68792615059803508"/>
          <c:h val="0.92773491906129879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9C-4775-8CBF-28EC0C7887B2}"/>
              </c:ext>
            </c:extLst>
          </c:dPt>
          <c:dPt>
            <c:idx val="1"/>
            <c:invertIfNegative val="0"/>
            <c:bubble3D val="0"/>
            <c:spPr>
              <a:solidFill>
                <a:srgbClr val="8A20F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9C-4775-8CBF-28EC0C7887B2}"/>
              </c:ext>
            </c:extLst>
          </c:dPt>
          <c:dPt>
            <c:idx val="2"/>
            <c:invertIfNegative val="0"/>
            <c:bubble3D val="0"/>
            <c:spPr>
              <a:solidFill>
                <a:srgbClr val="EE36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9C-4775-8CBF-28EC0C7887B2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9C-4775-8CBF-28EC0C7887B2}"/>
              </c:ext>
            </c:extLst>
          </c:dPt>
          <c:dPt>
            <c:idx val="4"/>
            <c:invertIfNegative val="0"/>
            <c:bubble3D val="0"/>
            <c:spPr>
              <a:solidFill>
                <a:srgbClr val="B482D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19C-4775-8CBF-28EC0C7887B2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19C-4775-8CBF-28EC0C7887B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19C-4775-8CBF-28EC0C7887B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19C-4775-8CBF-28EC0C7887B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19C-4775-8CBF-28EC0C7887B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19C-4775-8CBF-28EC0C7887B2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19C-4775-8CBF-28EC0C7887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construcao_graficos!$I$126:$I$137</c:f>
              <c:strCache>
                <c:ptCount val="12"/>
                <c:pt idx="0">
                  <c:v>Não conseguiu colocar o conteúdo em prática</c:v>
                </c:pt>
                <c:pt idx="1">
                  <c:v>Curso pouco prático</c:v>
                </c:pt>
                <c:pt idx="2">
                  <c:v>Conteúdo não aplicado a área do seu negócio</c:v>
                </c:pt>
                <c:pt idx="3">
                  <c:v>Curso foi muito amplo</c:v>
                </c:pt>
                <c:pt idx="4">
                  <c:v>Curso não trouxe novidades</c:v>
                </c:pt>
                <c:pt idx="5">
                  <c:v>Falta de tempo para se dedicar ao curso</c:v>
                </c:pt>
                <c:pt idx="6">
                  <c:v>Não sabe/Não lembra</c:v>
                </c:pt>
                <c:pt idx="7">
                  <c:v>Conteúdo deficiente</c:v>
                </c:pt>
                <c:pt idx="8">
                  <c:v>Terminou o curso com dúvidas</c:v>
                </c:pt>
                <c:pt idx="9">
                  <c:v>Outro</c:v>
                </c:pt>
                <c:pt idx="10">
                  <c:v>Curso foi muito curto</c:v>
                </c:pt>
                <c:pt idx="11">
                  <c:v>Não compreendeu os assuntos abordados</c:v>
                </c:pt>
              </c:strCache>
            </c:strRef>
          </c:cat>
          <c:val>
            <c:numRef>
              <c:f>construcao_graficos!$J$126:$J$137</c:f>
              <c:numCache>
                <c:formatCode>0.00%</c:formatCode>
                <c:ptCount val="12"/>
                <c:pt idx="0">
                  <c:v>1.0999999999999999E-2</c:v>
                </c:pt>
                <c:pt idx="1">
                  <c:v>0.02</c:v>
                </c:pt>
                <c:pt idx="2">
                  <c:v>3.4000000000000002E-2</c:v>
                </c:pt>
                <c:pt idx="3">
                  <c:v>3.6999999999999998E-2</c:v>
                </c:pt>
                <c:pt idx="4">
                  <c:v>0.04</c:v>
                </c:pt>
                <c:pt idx="5">
                  <c:v>6.5000000000000002E-2</c:v>
                </c:pt>
                <c:pt idx="6">
                  <c:v>7.2999999999999995E-2</c:v>
                </c:pt>
                <c:pt idx="7">
                  <c:v>8.1000000000000003E-2</c:v>
                </c:pt>
                <c:pt idx="8">
                  <c:v>9.6000000000000002E-2</c:v>
                </c:pt>
                <c:pt idx="9">
                  <c:v>0.10299999999999999</c:v>
                </c:pt>
                <c:pt idx="10">
                  <c:v>0.109</c:v>
                </c:pt>
                <c:pt idx="11">
                  <c:v>0.33200000000000002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519C-4775-8CBF-28EC0C7887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74021160"/>
        <c:axId val="174021552"/>
      </c:barChart>
      <c:catAx>
        <c:axId val="1740211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Segoe UI Symbol" pitchFamily="34" charset="0"/>
                <a:ea typeface="Segoe UI Symbol" pitchFamily="34" charset="0"/>
              </a:defRPr>
            </a:pPr>
            <a:endParaRPr lang="pt-BR"/>
          </a:p>
        </c:txPr>
        <c:crossAx val="174021552"/>
        <c:crosses val="autoZero"/>
        <c:auto val="1"/>
        <c:lblAlgn val="ctr"/>
        <c:lblOffset val="100"/>
        <c:noMultiLvlLbl val="0"/>
      </c:catAx>
      <c:valAx>
        <c:axId val="174021552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1740211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construcao_graficos!$D$377</c:f>
              <c:strCache>
                <c:ptCount val="1"/>
                <c:pt idx="0">
                  <c:v>Internet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construcao_graficos!$E$376:$P$376</c:f>
              <c:strCache>
                <c:ptCount val="12"/>
                <c:pt idx="0">
                  <c:v>Conteúdo deficiente</c:v>
                </c:pt>
                <c:pt idx="1">
                  <c:v>Conteúdo não aplicado a área do seu negócio</c:v>
                </c:pt>
                <c:pt idx="2">
                  <c:v>Curso foi muito amplo</c:v>
                </c:pt>
                <c:pt idx="3">
                  <c:v>Curso foi muito curto</c:v>
                </c:pt>
                <c:pt idx="4">
                  <c:v>Curso não trouxe novidades</c:v>
                </c:pt>
                <c:pt idx="5">
                  <c:v>Curso pouco prático</c:v>
                </c:pt>
                <c:pt idx="6">
                  <c:v>Falta de tempo para se dedicar ao curso</c:v>
                </c:pt>
                <c:pt idx="7">
                  <c:v>Não compreendeu os assuntos abordados</c:v>
                </c:pt>
                <c:pt idx="8">
                  <c:v>Não conseguiu colocar o conteúdo em prática</c:v>
                </c:pt>
                <c:pt idx="9">
                  <c:v>Não sabe/Não lembra</c:v>
                </c:pt>
                <c:pt idx="10">
                  <c:v>Outro</c:v>
                </c:pt>
                <c:pt idx="11">
                  <c:v>Terminou o curso com dúvidas</c:v>
                </c:pt>
              </c:strCache>
            </c:strRef>
          </c:cat>
          <c:val>
            <c:numRef>
              <c:f>construcao_graficos!$E$377:$P$377</c:f>
              <c:numCache>
                <c:formatCode>General</c:formatCode>
                <c:ptCount val="12"/>
                <c:pt idx="4" formatCode="####.0%">
                  <c:v>1.5127162711543916E-3</c:v>
                </c:pt>
                <c:pt idx="5" formatCode="####.0%">
                  <c:v>1.5127162711543916E-3</c:v>
                </c:pt>
                <c:pt idx="6" formatCode="####.0%">
                  <c:v>1.5127162711543916E-3</c:v>
                </c:pt>
                <c:pt idx="7" formatCode="###0.0%">
                  <c:v>1.0021745296397844E-2</c:v>
                </c:pt>
                <c:pt idx="9" formatCode="####.0%">
                  <c:v>8.5090290252434536E-4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46-4DB4-B50B-1FDDB5C13E8D}"/>
            </c:ext>
          </c:extLst>
        </c:ser>
        <c:ser>
          <c:idx val="1"/>
          <c:order val="1"/>
          <c:tx>
            <c:strRef>
              <c:f>construcao_graficos!$D$378</c:f>
              <c:strCache>
                <c:ptCount val="1"/>
                <c:pt idx="0">
                  <c:v>Presencial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construcao_graficos!$E$376:$P$376</c:f>
              <c:strCache>
                <c:ptCount val="12"/>
                <c:pt idx="0">
                  <c:v>Conteúdo deficiente</c:v>
                </c:pt>
                <c:pt idx="1">
                  <c:v>Conteúdo não aplicado a área do seu negócio</c:v>
                </c:pt>
                <c:pt idx="2">
                  <c:v>Curso foi muito amplo</c:v>
                </c:pt>
                <c:pt idx="3">
                  <c:v>Curso foi muito curto</c:v>
                </c:pt>
                <c:pt idx="4">
                  <c:v>Curso não trouxe novidades</c:v>
                </c:pt>
                <c:pt idx="5">
                  <c:v>Curso pouco prático</c:v>
                </c:pt>
                <c:pt idx="6">
                  <c:v>Falta de tempo para se dedicar ao curso</c:v>
                </c:pt>
                <c:pt idx="7">
                  <c:v>Não compreendeu os assuntos abordados</c:v>
                </c:pt>
                <c:pt idx="8">
                  <c:v>Não conseguiu colocar o conteúdo em prática</c:v>
                </c:pt>
                <c:pt idx="9">
                  <c:v>Não sabe/Não lembra</c:v>
                </c:pt>
                <c:pt idx="10">
                  <c:v>Outro</c:v>
                </c:pt>
                <c:pt idx="11">
                  <c:v>Terminou o curso com dúvidas</c:v>
                </c:pt>
              </c:strCache>
            </c:strRef>
          </c:cat>
          <c:val>
            <c:numRef>
              <c:f>construcao_graficos!$E$378:$P$378</c:f>
              <c:numCache>
                <c:formatCode>####.0%</c:formatCode>
                <c:ptCount val="12"/>
                <c:pt idx="0">
                  <c:v>2.6919222682883696E-3</c:v>
                </c:pt>
                <c:pt idx="1">
                  <c:v>1.6701707503978935E-3</c:v>
                </c:pt>
                <c:pt idx="2">
                  <c:v>5.8947202955219778E-4</c:v>
                </c:pt>
                <c:pt idx="3">
                  <c:v>4.0673570039101645E-3</c:v>
                </c:pt>
                <c:pt idx="4">
                  <c:v>1.4343819385770145E-3</c:v>
                </c:pt>
                <c:pt idx="5">
                  <c:v>6.6806830015915736E-4</c:v>
                </c:pt>
                <c:pt idx="6">
                  <c:v>1.6701707503978935E-3</c:v>
                </c:pt>
                <c:pt idx="7">
                  <c:v>9.2154127286660243E-3</c:v>
                </c:pt>
                <c:pt idx="8">
                  <c:v>5.5017389424871787E-4</c:v>
                </c:pt>
                <c:pt idx="9">
                  <c:v>1.5129782091839741E-3</c:v>
                </c:pt>
                <c:pt idx="10">
                  <c:v>2.397186253512271E-3</c:v>
                </c:pt>
                <c:pt idx="11">
                  <c:v>1.7291179533531133E-3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D46-4DB4-B50B-1FDDB5C13E8D}"/>
            </c:ext>
          </c:extLst>
        </c:ser>
        <c:ser>
          <c:idx val="2"/>
          <c:order val="2"/>
          <c:tx>
            <c:strRef>
              <c:f>construcao_graficos!$D$379</c:f>
              <c:strCache>
                <c:ptCount val="1"/>
                <c:pt idx="0">
                  <c:v>Kit Educativo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construcao_graficos!$E$376:$P$376</c:f>
              <c:strCache>
                <c:ptCount val="12"/>
                <c:pt idx="0">
                  <c:v>Conteúdo deficiente</c:v>
                </c:pt>
                <c:pt idx="1">
                  <c:v>Conteúdo não aplicado a área do seu negócio</c:v>
                </c:pt>
                <c:pt idx="2">
                  <c:v>Curso foi muito amplo</c:v>
                </c:pt>
                <c:pt idx="3">
                  <c:v>Curso foi muito curto</c:v>
                </c:pt>
                <c:pt idx="4">
                  <c:v>Curso não trouxe novidades</c:v>
                </c:pt>
                <c:pt idx="5">
                  <c:v>Curso pouco prático</c:v>
                </c:pt>
                <c:pt idx="6">
                  <c:v>Falta de tempo para se dedicar ao curso</c:v>
                </c:pt>
                <c:pt idx="7">
                  <c:v>Não compreendeu os assuntos abordados</c:v>
                </c:pt>
                <c:pt idx="8">
                  <c:v>Não conseguiu colocar o conteúdo em prática</c:v>
                </c:pt>
                <c:pt idx="9">
                  <c:v>Não sabe/Não lembra</c:v>
                </c:pt>
                <c:pt idx="10">
                  <c:v>Outro</c:v>
                </c:pt>
                <c:pt idx="11">
                  <c:v>Terminou o curso com dúvidas</c:v>
                </c:pt>
              </c:strCache>
            </c:strRef>
          </c:cat>
          <c:val>
            <c:numRef>
              <c:f>construcao_graficos!$E$379:$P$379</c:f>
              <c:numCache>
                <c:formatCode>General</c:formatCode>
                <c:ptCount val="12"/>
                <c:pt idx="0" formatCode="####.0%">
                  <c:v>4.1187238493723853E-3</c:v>
                </c:pt>
                <c:pt idx="2" formatCode="####.0%">
                  <c:v>4.1187238493723853E-3</c:v>
                </c:pt>
                <c:pt idx="3" formatCode="####.0%">
                  <c:v>4.1187238493723853E-3</c:v>
                </c:pt>
                <c:pt idx="6" formatCode="####.0%">
                  <c:v>3.0726987447698747E-3</c:v>
                </c:pt>
                <c:pt idx="7" formatCode="###0.0%">
                  <c:v>1.3402196652719665E-2</c:v>
                </c:pt>
                <c:pt idx="9" formatCode="####.0%">
                  <c:v>5.3608786610878654E-3</c:v>
                </c:pt>
                <c:pt idx="10" formatCode="####.0%">
                  <c:v>5.1647489539748959E-3</c:v>
                </c:pt>
                <c:pt idx="11" formatCode="####.0%">
                  <c:v>5.3608786610878654E-3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D46-4DB4-B50B-1FDDB5C13E8D}"/>
            </c:ext>
          </c:extLst>
        </c:ser>
        <c:ser>
          <c:idx val="3"/>
          <c:order val="3"/>
          <c:tx>
            <c:strRef>
              <c:f>construcao_graficos!$D$380</c:f>
              <c:strCache>
                <c:ptCount val="1"/>
                <c:pt idx="0">
                  <c:v>SMS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construcao_graficos!$E$376:$P$376</c:f>
              <c:strCache>
                <c:ptCount val="12"/>
                <c:pt idx="0">
                  <c:v>Conteúdo deficiente</c:v>
                </c:pt>
                <c:pt idx="1">
                  <c:v>Conteúdo não aplicado a área do seu negócio</c:v>
                </c:pt>
                <c:pt idx="2">
                  <c:v>Curso foi muito amplo</c:v>
                </c:pt>
                <c:pt idx="3">
                  <c:v>Curso foi muito curto</c:v>
                </c:pt>
                <c:pt idx="4">
                  <c:v>Curso não trouxe novidades</c:v>
                </c:pt>
                <c:pt idx="5">
                  <c:v>Curso pouco prático</c:v>
                </c:pt>
                <c:pt idx="6">
                  <c:v>Falta de tempo para se dedicar ao curso</c:v>
                </c:pt>
                <c:pt idx="7">
                  <c:v>Não compreendeu os assuntos abordados</c:v>
                </c:pt>
                <c:pt idx="8">
                  <c:v>Não conseguiu colocar o conteúdo em prática</c:v>
                </c:pt>
                <c:pt idx="9">
                  <c:v>Não sabe/Não lembra</c:v>
                </c:pt>
                <c:pt idx="10">
                  <c:v>Outro</c:v>
                </c:pt>
                <c:pt idx="11">
                  <c:v>Terminou o curso com dúvidas</c:v>
                </c:pt>
              </c:strCache>
            </c:strRef>
          </c:cat>
          <c:val>
            <c:numRef>
              <c:f>construcao_graficos!$E$380:$P$380</c:f>
              <c:numCache>
                <c:formatCode>General</c:formatCode>
                <c:ptCount val="12"/>
                <c:pt idx="4" formatCode="####.0%">
                  <c:v>4.3737574552683896E-3</c:v>
                </c:pt>
                <c:pt idx="6" formatCode="####.0%">
                  <c:v>5.5666003976143144E-3</c:v>
                </c:pt>
                <c:pt idx="7" formatCode="###0.0%">
                  <c:v>1.7892644135188866E-2</c:v>
                </c:pt>
                <c:pt idx="9" formatCode="####.0%">
                  <c:v>5.9642147117296221E-3</c:v>
                </c:pt>
                <c:pt idx="11" formatCode="###0.0%">
                  <c:v>2.7833001988071572E-2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D46-4DB4-B50B-1FDDB5C13E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74022336"/>
        <c:axId val="174022728"/>
      </c:barChart>
      <c:catAx>
        <c:axId val="174022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4022728"/>
        <c:crosses val="autoZero"/>
        <c:auto val="1"/>
        <c:lblAlgn val="ctr"/>
        <c:lblOffset val="100"/>
        <c:noMultiLvlLbl val="0"/>
      </c:catAx>
      <c:valAx>
        <c:axId val="1740227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402233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966-4C13-9571-C98A592BF4D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966-4C13-9571-C98A592BF4D8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966-4C13-9571-C98A592BF4D8}"/>
              </c:ext>
            </c:extLst>
          </c:dPt>
          <c:dPt>
            <c:idx val="10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966-4C13-9571-C98A592BF4D8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966-4C13-9571-C98A592BF4D8}"/>
              </c:ext>
            </c:extLst>
          </c:dPt>
          <c:dPt>
            <c:idx val="12"/>
            <c:invertIfNegative val="0"/>
            <c:bubble3D val="0"/>
            <c:spPr>
              <a:solidFill>
                <a:srgbClr val="CC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966-4C13-9571-C98A592BF4D8}"/>
              </c:ext>
            </c:extLst>
          </c:dPt>
          <c:cat>
            <c:strRef>
              <c:f>construcao_graficos!$B$143:$B$155</c:f>
              <c:strCach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NS</c:v>
                </c:pt>
                <c:pt idx="12">
                  <c:v>NR</c:v>
                </c:pt>
              </c:strCache>
            </c:strRef>
          </c:cat>
          <c:val>
            <c:numRef>
              <c:f>construcao_graficos!$C$143:$C$155</c:f>
              <c:numCache>
                <c:formatCode>####.0</c:formatCode>
                <c:ptCount val="13"/>
                <c:pt idx="0">
                  <c:v>0.90300420704869544</c:v>
                </c:pt>
                <c:pt idx="1">
                  <c:v>6.1073824862556393E-2</c:v>
                </c:pt>
                <c:pt idx="2">
                  <c:v>0.38001653240691302</c:v>
                </c:pt>
                <c:pt idx="3">
                  <c:v>0.70144702824500949</c:v>
                </c:pt>
                <c:pt idx="4">
                  <c:v>0.6811060643692225</c:v>
                </c:pt>
                <c:pt idx="5" formatCode="###0.0">
                  <c:v>4.6683677664809382</c:v>
                </c:pt>
                <c:pt idx="6" formatCode="###0.0">
                  <c:v>3.0801447794744892</c:v>
                </c:pt>
                <c:pt idx="7" formatCode="###0.0">
                  <c:v>8.2301353721556971</c:v>
                </c:pt>
                <c:pt idx="8" formatCode="###0.0">
                  <c:v>18.49277142923766</c:v>
                </c:pt>
                <c:pt idx="9" formatCode="###0.0">
                  <c:v>12.748635771172969</c:v>
                </c:pt>
                <c:pt idx="10" formatCode="###0.0">
                  <c:v>49.160553160979831</c:v>
                </c:pt>
                <c:pt idx="11">
                  <c:v>0.31533595581816543</c:v>
                </c:pt>
                <c:pt idx="12">
                  <c:v>0.57740810774785967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966-4C13-9571-C98A592BF4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023904"/>
        <c:axId val="174349056"/>
      </c:barChart>
      <c:catAx>
        <c:axId val="174023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4349056"/>
        <c:crosses val="autoZero"/>
        <c:auto val="1"/>
        <c:lblAlgn val="ctr"/>
        <c:lblOffset val="100"/>
        <c:noMultiLvlLbl val="0"/>
      </c:catAx>
      <c:valAx>
        <c:axId val="174349056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alpha val="15000"/>
                </a:schemeClr>
              </a:solidFill>
            </a:ln>
          </c:spPr>
        </c:majorGridlines>
        <c:numFmt formatCode="####.0" sourceLinked="1"/>
        <c:majorTickMark val="out"/>
        <c:minorTickMark val="none"/>
        <c:tickLblPos val="nextTo"/>
        <c:crossAx val="174023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1782696"/>
        <c:axId val="174349448"/>
      </c:barChart>
      <c:catAx>
        <c:axId val="171782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74349448"/>
        <c:crosses val="autoZero"/>
        <c:auto val="1"/>
        <c:lblAlgn val="ctr"/>
        <c:lblOffset val="100"/>
        <c:noMultiLvlLbl val="0"/>
      </c:catAx>
      <c:valAx>
        <c:axId val="174349448"/>
        <c:scaling>
          <c:orientation val="minMax"/>
        </c:scaling>
        <c:delete val="0"/>
        <c:axPos val="l"/>
        <c:numFmt formatCode="###0.0%" sourceLinked="1"/>
        <c:majorTickMark val="none"/>
        <c:minorTickMark val="none"/>
        <c:tickLblPos val="nextTo"/>
        <c:crossAx val="171782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218974742611614"/>
          <c:y val="5.2953008820934844E-2"/>
          <c:w val="0.70329735541561433"/>
          <c:h val="0.91678812899567386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EE36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26-4034-9F45-9F86B1AF8501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26-4034-9F45-9F86B1AF850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726-4034-9F45-9F86B1AF8501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726-4034-9F45-9F86B1AF850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726-4034-9F45-9F86B1AF850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726-4034-9F45-9F86B1AF850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726-4034-9F45-9F86B1AF850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726-4034-9F45-9F86B1AF850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726-4034-9F45-9F86B1AF8501}"/>
              </c:ext>
            </c:extLst>
          </c:dPt>
          <c:dLbls>
            <c:delete val="1"/>
          </c:dLbls>
          <c:cat>
            <c:strRef>
              <c:f>construcao_graficos!$F$158:$F$167</c:f>
              <c:strCache>
                <c:ptCount val="10"/>
                <c:pt idx="0">
                  <c:v>Não sabe/Não lembra</c:v>
                </c:pt>
                <c:pt idx="1">
                  <c:v>Não respondeu</c:v>
                </c:pt>
                <c:pt idx="2">
                  <c:v>Conteúdo deficiente</c:v>
                </c:pt>
                <c:pt idx="3">
                  <c:v>A carga horária deveria ser menor</c:v>
                </c:pt>
                <c:pt idx="4">
                  <c:v>Local/Infraestrutura</c:v>
                </c:pt>
                <c:pt idx="5">
                  <c:v>Curso não trouxe novidades</c:v>
                </c:pt>
                <c:pt idx="6">
                  <c:v>Necessário maior aprofundamento do conteúdo</c:v>
                </c:pt>
                <c:pt idx="7">
                  <c:v>Outro</c:v>
                </c:pt>
                <c:pt idx="8">
                  <c:v>Curso pouco prático</c:v>
                </c:pt>
                <c:pt idx="9">
                  <c:v>A carga horária deveria ser maior</c:v>
                </c:pt>
              </c:strCache>
            </c:strRef>
          </c:cat>
          <c:val>
            <c:numRef>
              <c:f>construcao_graficos!$G$158:$G$167</c:f>
              <c:numCache>
                <c:formatCode>0%</c:formatCode>
                <c:ptCount val="10"/>
                <c:pt idx="0">
                  <c:v>0.01</c:v>
                </c:pt>
                <c:pt idx="1">
                  <c:v>0.01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0.03</c:v>
                </c:pt>
                <c:pt idx="7" formatCode="0.00%">
                  <c:v>0.03</c:v>
                </c:pt>
                <c:pt idx="8">
                  <c:v>0.04</c:v>
                </c:pt>
                <c:pt idx="9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A726-4034-9F45-9F86B1AF85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74350232"/>
        <c:axId val="174350624"/>
      </c:barChart>
      <c:catAx>
        <c:axId val="1743502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="1">
                <a:latin typeface="Segoe UI Symbol" pitchFamily="34" charset="0"/>
                <a:ea typeface="Segoe UI Symbol" pitchFamily="34" charset="0"/>
              </a:defRPr>
            </a:pPr>
            <a:endParaRPr lang="pt-BR"/>
          </a:p>
        </c:txPr>
        <c:crossAx val="174350624"/>
        <c:crosses val="autoZero"/>
        <c:auto val="1"/>
        <c:lblAlgn val="ctr"/>
        <c:lblOffset val="100"/>
        <c:noMultiLvlLbl val="0"/>
      </c:catAx>
      <c:valAx>
        <c:axId val="17435062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74350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construcao_graficos!$D$400</c:f>
              <c:strCache>
                <c:ptCount val="1"/>
                <c:pt idx="0">
                  <c:v>Internet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construcao_graficos!$E$399:$N$399</c:f>
              <c:strCache>
                <c:ptCount val="10"/>
                <c:pt idx="0">
                  <c:v>A carga horária deveria ser maior</c:v>
                </c:pt>
                <c:pt idx="1">
                  <c:v>A carga horária deveria ser menor</c:v>
                </c:pt>
                <c:pt idx="2">
                  <c:v>Conteúdo deficiente</c:v>
                </c:pt>
                <c:pt idx="3">
                  <c:v>Curso não trouxe novidades</c:v>
                </c:pt>
                <c:pt idx="4">
                  <c:v>Curso pouco prático</c:v>
                </c:pt>
                <c:pt idx="5">
                  <c:v>Local/Infraestrutura</c:v>
                </c:pt>
                <c:pt idx="6">
                  <c:v>Não respondeu</c:v>
                </c:pt>
                <c:pt idx="7">
                  <c:v>Não sabe/Não lembra</c:v>
                </c:pt>
                <c:pt idx="8">
                  <c:v>Necessário maior aprofundamento do conteúdo</c:v>
                </c:pt>
                <c:pt idx="9">
                  <c:v>Outro</c:v>
                </c:pt>
              </c:strCache>
            </c:strRef>
          </c:cat>
          <c:val>
            <c:numRef>
              <c:f>construcao_graficos!$E$400:$N$400</c:f>
              <c:numCache>
                <c:formatCode>####.0%</c:formatCode>
                <c:ptCount val="10"/>
                <c:pt idx="0" formatCode="###0.0%">
                  <c:v>3.2526475037821481E-2</c:v>
                </c:pt>
                <c:pt idx="1">
                  <c:v>1.5128593040847202E-3</c:v>
                </c:pt>
                <c:pt idx="2">
                  <c:v>1.5128593040847202E-3</c:v>
                </c:pt>
                <c:pt idx="4">
                  <c:v>1.8910741301059E-3</c:v>
                </c:pt>
                <c:pt idx="7">
                  <c:v>1.5128593040847202E-3</c:v>
                </c:pt>
                <c:pt idx="8">
                  <c:v>4.4440242057488654E-3</c:v>
                </c:pt>
                <c:pt idx="9" formatCode="0.00%">
                  <c:v>8.0000000000000002E-3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2B-4A58-9D4A-BF7DD528456D}"/>
            </c:ext>
          </c:extLst>
        </c:ser>
        <c:ser>
          <c:idx val="1"/>
          <c:order val="1"/>
          <c:tx>
            <c:strRef>
              <c:f>construcao_graficos!$D$401</c:f>
              <c:strCache>
                <c:ptCount val="1"/>
                <c:pt idx="0">
                  <c:v>Kit Educativo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construcao_graficos!$E$399:$N$399</c:f>
              <c:strCache>
                <c:ptCount val="10"/>
                <c:pt idx="0">
                  <c:v>A carga horária deveria ser maior</c:v>
                </c:pt>
                <c:pt idx="1">
                  <c:v>A carga horária deveria ser menor</c:v>
                </c:pt>
                <c:pt idx="2">
                  <c:v>Conteúdo deficiente</c:v>
                </c:pt>
                <c:pt idx="3">
                  <c:v>Curso não trouxe novidades</c:v>
                </c:pt>
                <c:pt idx="4">
                  <c:v>Curso pouco prático</c:v>
                </c:pt>
                <c:pt idx="5">
                  <c:v>Local/Infraestrutura</c:v>
                </c:pt>
                <c:pt idx="6">
                  <c:v>Não respondeu</c:v>
                </c:pt>
                <c:pt idx="7">
                  <c:v>Não sabe/Não lembra</c:v>
                </c:pt>
                <c:pt idx="8">
                  <c:v>Necessário maior aprofundamento do conteúdo</c:v>
                </c:pt>
                <c:pt idx="9">
                  <c:v>Outro</c:v>
                </c:pt>
              </c:strCache>
            </c:strRef>
          </c:cat>
          <c:val>
            <c:numRef>
              <c:f>construcao_graficos!$E$401:$N$401</c:f>
              <c:numCache>
                <c:formatCode>General</c:formatCode>
                <c:ptCount val="10"/>
                <c:pt idx="0" formatCode="###0.0%">
                  <c:v>5.9623430962343099E-2</c:v>
                </c:pt>
                <c:pt idx="2" formatCode="####.0%">
                  <c:v>4.1187238493723853E-3</c:v>
                </c:pt>
                <c:pt idx="3" formatCode="####.0%">
                  <c:v>4.1187238493723853E-3</c:v>
                </c:pt>
                <c:pt idx="4" formatCode="####.0%">
                  <c:v>1.0460251046025104E-3</c:v>
                </c:pt>
                <c:pt idx="5" formatCode="####.0%">
                  <c:v>4.1187238493723853E-3</c:v>
                </c:pt>
                <c:pt idx="8" formatCode="####.0%">
                  <c:v>8.2374476987447705E-3</c:v>
                </c:pt>
                <c:pt idx="9" formatCode="0.00%">
                  <c:v>5.0000000000000001E-3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2B-4A58-9D4A-BF7DD528456D}"/>
            </c:ext>
          </c:extLst>
        </c:ser>
        <c:ser>
          <c:idx val="2"/>
          <c:order val="2"/>
          <c:tx>
            <c:strRef>
              <c:f>construcao_graficos!$D$402</c:f>
              <c:strCache>
                <c:ptCount val="1"/>
                <c:pt idx="0">
                  <c:v>Presencial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construcao_graficos!$E$399:$N$399</c:f>
              <c:strCache>
                <c:ptCount val="10"/>
                <c:pt idx="0">
                  <c:v>A carga horária deveria ser maior</c:v>
                </c:pt>
                <c:pt idx="1">
                  <c:v>A carga horária deveria ser menor</c:v>
                </c:pt>
                <c:pt idx="2">
                  <c:v>Conteúdo deficiente</c:v>
                </c:pt>
                <c:pt idx="3">
                  <c:v>Curso não trouxe novidades</c:v>
                </c:pt>
                <c:pt idx="4">
                  <c:v>Curso pouco prático</c:v>
                </c:pt>
                <c:pt idx="5">
                  <c:v>Local/Infraestrutura</c:v>
                </c:pt>
                <c:pt idx="6">
                  <c:v>Não respondeu</c:v>
                </c:pt>
                <c:pt idx="7">
                  <c:v>Não sabe/Não lembra</c:v>
                </c:pt>
                <c:pt idx="8">
                  <c:v>Necessário maior aprofundamento do conteúdo</c:v>
                </c:pt>
                <c:pt idx="9">
                  <c:v>Outro</c:v>
                </c:pt>
              </c:strCache>
            </c:strRef>
          </c:cat>
          <c:val>
            <c:numRef>
              <c:f>construcao_graficos!$E$402:$N$402</c:f>
              <c:numCache>
                <c:formatCode>####.0%</c:formatCode>
                <c:ptCount val="10"/>
                <c:pt idx="0" formatCode="###0.0%">
                  <c:v>0.10143645974572107</c:v>
                </c:pt>
                <c:pt idx="1">
                  <c:v>3.1047967144176543E-3</c:v>
                </c:pt>
                <c:pt idx="2">
                  <c:v>2.004362435889878E-3</c:v>
                </c:pt>
                <c:pt idx="3">
                  <c:v>1.179036726994046E-3</c:v>
                </c:pt>
                <c:pt idx="4">
                  <c:v>5.7183281259211224E-3</c:v>
                </c:pt>
                <c:pt idx="5">
                  <c:v>1.2969403996934503E-3</c:v>
                </c:pt>
                <c:pt idx="6">
                  <c:v>1.6310008056750968E-3</c:v>
                </c:pt>
                <c:pt idx="7">
                  <c:v>1.7096032541413664E-3</c:v>
                </c:pt>
                <c:pt idx="8">
                  <c:v>1.7882057026076361E-3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2B-4A58-9D4A-BF7DD528456D}"/>
            </c:ext>
          </c:extLst>
        </c:ser>
        <c:ser>
          <c:idx val="3"/>
          <c:order val="3"/>
          <c:tx>
            <c:strRef>
              <c:f>construcao_graficos!$D$403</c:f>
              <c:strCache>
                <c:ptCount val="1"/>
                <c:pt idx="0">
                  <c:v>SMS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construcao_graficos!$E$399:$N$399</c:f>
              <c:strCache>
                <c:ptCount val="10"/>
                <c:pt idx="0">
                  <c:v>A carga horária deveria ser maior</c:v>
                </c:pt>
                <c:pt idx="1">
                  <c:v>A carga horária deveria ser menor</c:v>
                </c:pt>
                <c:pt idx="2">
                  <c:v>Conteúdo deficiente</c:v>
                </c:pt>
                <c:pt idx="3">
                  <c:v>Curso não trouxe novidades</c:v>
                </c:pt>
                <c:pt idx="4">
                  <c:v>Curso pouco prático</c:v>
                </c:pt>
                <c:pt idx="5">
                  <c:v>Local/Infraestrutura</c:v>
                </c:pt>
                <c:pt idx="6">
                  <c:v>Não respondeu</c:v>
                </c:pt>
                <c:pt idx="7">
                  <c:v>Não sabe/Não lembra</c:v>
                </c:pt>
                <c:pt idx="8">
                  <c:v>Necessário maior aprofundamento do conteúdo</c:v>
                </c:pt>
                <c:pt idx="9">
                  <c:v>Outro</c:v>
                </c:pt>
              </c:strCache>
            </c:strRef>
          </c:cat>
          <c:val>
            <c:numRef>
              <c:f>construcao_graficos!$E$403:$N$403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2B-4A58-9D4A-BF7DD52845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74351800"/>
        <c:axId val="174352192"/>
      </c:barChart>
      <c:catAx>
        <c:axId val="174351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4352192"/>
        <c:crosses val="autoZero"/>
        <c:auto val="1"/>
        <c:lblAlgn val="ctr"/>
        <c:lblOffset val="100"/>
        <c:noMultiLvlLbl val="0"/>
      </c:catAx>
      <c:valAx>
        <c:axId val="174352192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17435180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93345488"/>
        <c:axId val="293345880"/>
      </c:barChart>
      <c:catAx>
        <c:axId val="293345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293345880"/>
        <c:crosses val="autoZero"/>
        <c:auto val="1"/>
        <c:lblAlgn val="ctr"/>
        <c:lblOffset val="100"/>
        <c:noMultiLvlLbl val="0"/>
      </c:catAx>
      <c:valAx>
        <c:axId val="293345880"/>
        <c:scaling>
          <c:orientation val="minMax"/>
        </c:scaling>
        <c:delete val="0"/>
        <c:axPos val="l"/>
        <c:numFmt formatCode="###0.0%" sourceLinked="1"/>
        <c:majorTickMark val="none"/>
        <c:minorTickMark val="none"/>
        <c:tickLblPos val="nextTo"/>
        <c:crossAx val="2933454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02-453B-AE6D-D23B0D8CF7F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02-453B-AE6D-D23B0D8CF7FC}"/>
              </c:ext>
            </c:extLst>
          </c:dPt>
          <c:dPt>
            <c:idx val="2"/>
            <c:invertIfNegative val="0"/>
            <c:bubble3D val="0"/>
            <c:spPr>
              <a:solidFill>
                <a:srgbClr val="EE36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02-453B-AE6D-D23B0D8CF7F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02-453B-AE6D-D23B0D8CF7FC}"/>
              </c:ext>
            </c:extLst>
          </c:dPt>
          <c:dPt>
            <c:idx val="4"/>
            <c:invertIfNegative val="0"/>
            <c:bubble3D val="0"/>
            <c:spPr>
              <a:solidFill>
                <a:srgbClr val="CC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402-453B-AE6D-D23B0D8CF7FC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402-453B-AE6D-D23B0D8CF7FC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402-453B-AE6D-D23B0D8CF7F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402-453B-AE6D-D23B0D8CF7F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402-453B-AE6D-D23B0D8CF7F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402-453B-AE6D-D23B0D8CF7F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402-453B-AE6D-D23B0D8CF7FC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402-453B-AE6D-D23B0D8CF7FC}"/>
              </c:ext>
            </c:extLst>
          </c:dPt>
          <c:cat>
            <c:strRef>
              <c:f>construcao_graficos!$H$179:$H$191</c:f>
              <c:strCache>
                <c:ptCount val="13"/>
                <c:pt idx="0">
                  <c:v>Ficou com muitas dúvidas</c:v>
                </c:pt>
                <c:pt idx="1">
                  <c:v>Curso não trouxe novidades</c:v>
                </c:pt>
                <c:pt idx="2">
                  <c:v>Gostaria de participar de outros cursos</c:v>
                </c:pt>
                <c:pt idx="3">
                  <c:v>Acompanhamento durante/pós curso</c:v>
                </c:pt>
                <c:pt idx="4">
                  <c:v>Não respondeu</c:v>
                </c:pt>
                <c:pt idx="5">
                  <c:v>Outro</c:v>
                </c:pt>
                <c:pt idx="6">
                  <c:v>Conteúdo deficiente</c:v>
                </c:pt>
                <c:pt idx="7">
                  <c:v>Aprofundamento do conteúdo</c:v>
                </c:pt>
                <c:pt idx="8">
                  <c:v>Aulas práticas/técnicas</c:v>
                </c:pt>
                <c:pt idx="9">
                  <c:v>Carga horária maior</c:v>
                </c:pt>
                <c:pt idx="10">
                  <c:v>Cursos específicos para cada área</c:v>
                </c:pt>
                <c:pt idx="11">
                  <c:v>Não sabe/Não lembra</c:v>
                </c:pt>
                <c:pt idx="12">
                  <c:v>Viu tudo que buscava</c:v>
                </c:pt>
              </c:strCache>
            </c:strRef>
          </c:cat>
          <c:val>
            <c:numRef>
              <c:f>construcao_graficos!$I$179:$I$191</c:f>
              <c:numCache>
                <c:formatCode>0.00%</c:formatCode>
                <c:ptCount val="13"/>
                <c:pt idx="0">
                  <c:v>4.0000000000000001E-3</c:v>
                </c:pt>
                <c:pt idx="1">
                  <c:v>5.0000000000000001E-3</c:v>
                </c:pt>
                <c:pt idx="2">
                  <c:v>6.0000000000000001E-3</c:v>
                </c:pt>
                <c:pt idx="3">
                  <c:v>8.0000000000000002E-3</c:v>
                </c:pt>
                <c:pt idx="4">
                  <c:v>1.4E-2</c:v>
                </c:pt>
                <c:pt idx="5">
                  <c:v>0.02</c:v>
                </c:pt>
                <c:pt idx="6">
                  <c:v>2.9000000000000001E-2</c:v>
                </c:pt>
                <c:pt idx="7">
                  <c:v>0.03</c:v>
                </c:pt>
                <c:pt idx="8">
                  <c:v>3.1E-2</c:v>
                </c:pt>
                <c:pt idx="9">
                  <c:v>3.9E-2</c:v>
                </c:pt>
                <c:pt idx="10">
                  <c:v>6.2E-2</c:v>
                </c:pt>
                <c:pt idx="11">
                  <c:v>9.8000000000000004E-2</c:v>
                </c:pt>
                <c:pt idx="12">
                  <c:v>0.65400000000000003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C402-453B-AE6D-D23B0D8CF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3346664"/>
        <c:axId val="293347056"/>
      </c:barChart>
      <c:catAx>
        <c:axId val="2933466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Segoe UI Symbol" pitchFamily="34" charset="0"/>
                <a:ea typeface="Segoe UI Symbol" pitchFamily="34" charset="0"/>
              </a:defRPr>
            </a:pPr>
            <a:endParaRPr lang="pt-BR"/>
          </a:p>
        </c:txPr>
        <c:crossAx val="293347056"/>
        <c:crosses val="autoZero"/>
        <c:auto val="1"/>
        <c:lblAlgn val="ctr"/>
        <c:lblOffset val="100"/>
        <c:noMultiLvlLbl val="0"/>
      </c:catAx>
      <c:valAx>
        <c:axId val="293347056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alpha val="15000"/>
                </a:schemeClr>
              </a:solidFill>
            </a:ln>
          </c:spPr>
        </c:majorGridlines>
        <c:numFmt formatCode="0.00%" sourceLinked="1"/>
        <c:majorTickMark val="out"/>
        <c:minorTickMark val="none"/>
        <c:tickLblPos val="nextTo"/>
        <c:crossAx val="293346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construcao_graficos!$D$421</c:f>
              <c:strCache>
                <c:ptCount val="1"/>
                <c:pt idx="0">
                  <c:v>Internet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construcao_graficos!$E$420:$Q$420</c:f>
              <c:strCache>
                <c:ptCount val="13"/>
                <c:pt idx="0">
                  <c:v>Acompanhamento durante/pós curso</c:v>
                </c:pt>
                <c:pt idx="1">
                  <c:v>Aprofundamento do conteúdo</c:v>
                </c:pt>
                <c:pt idx="2">
                  <c:v>Aulas práticas/técnicas</c:v>
                </c:pt>
                <c:pt idx="3">
                  <c:v>Carga horária maior</c:v>
                </c:pt>
                <c:pt idx="4">
                  <c:v>Conteúdo deficiente</c:v>
                </c:pt>
                <c:pt idx="5">
                  <c:v>Curso não trouxe novidades</c:v>
                </c:pt>
                <c:pt idx="6">
                  <c:v>Cursos específicos para cada área</c:v>
                </c:pt>
                <c:pt idx="7">
                  <c:v>Ficou com muitas dúvidas</c:v>
                </c:pt>
                <c:pt idx="8">
                  <c:v>Gostaria de participar de outros cursos</c:v>
                </c:pt>
                <c:pt idx="9">
                  <c:v>Não respondeu</c:v>
                </c:pt>
                <c:pt idx="10">
                  <c:v>Não sabe/Não lembra</c:v>
                </c:pt>
                <c:pt idx="11">
                  <c:v>Outro</c:v>
                </c:pt>
                <c:pt idx="12">
                  <c:v>Viu tudo que buscava</c:v>
                </c:pt>
              </c:strCache>
            </c:strRef>
          </c:cat>
          <c:val>
            <c:numRef>
              <c:f>construcao_graficos!$E$421:$Q$421</c:f>
              <c:numCache>
                <c:formatCode>###0.0%</c:formatCode>
                <c:ptCount val="13"/>
                <c:pt idx="0" formatCode="####.0%">
                  <c:v>3.1199773092559324E-3</c:v>
                </c:pt>
                <c:pt idx="1">
                  <c:v>4.3301503261794459E-2</c:v>
                </c:pt>
                <c:pt idx="2">
                  <c:v>3.9141533516119882E-2</c:v>
                </c:pt>
                <c:pt idx="3" formatCode="####.0%">
                  <c:v>7.3744918218776592E-3</c:v>
                </c:pt>
                <c:pt idx="4">
                  <c:v>4.0276070719485677E-2</c:v>
                </c:pt>
                <c:pt idx="6">
                  <c:v>5.0014181715042072E-2</c:v>
                </c:pt>
                <c:pt idx="7" formatCode="####.0%">
                  <c:v>1.5127162711543916E-3</c:v>
                </c:pt>
                <c:pt idx="8" formatCode="####.0%">
                  <c:v>2.6472534745201853E-3</c:v>
                </c:pt>
                <c:pt idx="9">
                  <c:v>2.4581639406258862E-2</c:v>
                </c:pt>
                <c:pt idx="10">
                  <c:v>0.15250070908575211</c:v>
                </c:pt>
                <c:pt idx="11" formatCode="####.0%">
                  <c:v>2.9000000000000001E-2</c:v>
                </c:pt>
                <c:pt idx="12">
                  <c:v>0.6068828590337525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F2-471D-8B67-84FC3355DFBE}"/>
            </c:ext>
          </c:extLst>
        </c:ser>
        <c:ser>
          <c:idx val="1"/>
          <c:order val="1"/>
          <c:tx>
            <c:strRef>
              <c:f>construcao_graficos!$D$422</c:f>
              <c:strCache>
                <c:ptCount val="1"/>
                <c:pt idx="0">
                  <c:v>Kit Educativo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construcao_graficos!$E$420:$Q$420</c:f>
              <c:strCache>
                <c:ptCount val="13"/>
                <c:pt idx="0">
                  <c:v>Acompanhamento durante/pós curso</c:v>
                </c:pt>
                <c:pt idx="1">
                  <c:v>Aprofundamento do conteúdo</c:v>
                </c:pt>
                <c:pt idx="2">
                  <c:v>Aulas práticas/técnicas</c:v>
                </c:pt>
                <c:pt idx="3">
                  <c:v>Carga horária maior</c:v>
                </c:pt>
                <c:pt idx="4">
                  <c:v>Conteúdo deficiente</c:v>
                </c:pt>
                <c:pt idx="5">
                  <c:v>Curso não trouxe novidades</c:v>
                </c:pt>
                <c:pt idx="6">
                  <c:v>Cursos específicos para cada área</c:v>
                </c:pt>
                <c:pt idx="7">
                  <c:v>Ficou com muitas dúvidas</c:v>
                </c:pt>
                <c:pt idx="8">
                  <c:v>Gostaria de participar de outros cursos</c:v>
                </c:pt>
                <c:pt idx="9">
                  <c:v>Não respondeu</c:v>
                </c:pt>
                <c:pt idx="10">
                  <c:v>Não sabe/Não lembra</c:v>
                </c:pt>
                <c:pt idx="11">
                  <c:v>Outro</c:v>
                </c:pt>
                <c:pt idx="12">
                  <c:v>Viu tudo que buscava</c:v>
                </c:pt>
              </c:strCache>
            </c:strRef>
          </c:cat>
          <c:val>
            <c:numRef>
              <c:f>construcao_graficos!$E$422:$Q$422</c:f>
              <c:numCache>
                <c:formatCode>###0.0%</c:formatCode>
                <c:ptCount val="13"/>
                <c:pt idx="0">
                  <c:v>1.470780494182246E-2</c:v>
                </c:pt>
                <c:pt idx="1">
                  <c:v>2.2682703621388418E-2</c:v>
                </c:pt>
                <c:pt idx="2">
                  <c:v>2.8500457576153746E-2</c:v>
                </c:pt>
                <c:pt idx="3">
                  <c:v>1.7910838018041574E-2</c:v>
                </c:pt>
                <c:pt idx="4">
                  <c:v>1.3923388678258597E-2</c:v>
                </c:pt>
                <c:pt idx="5" formatCode="####.0%">
                  <c:v>4.1181853837102891E-3</c:v>
                </c:pt>
                <c:pt idx="6">
                  <c:v>9.4391423715518369E-2</c:v>
                </c:pt>
                <c:pt idx="7" formatCode="####.0%">
                  <c:v>1.0458883514184861E-3</c:v>
                </c:pt>
                <c:pt idx="8" formatCode="####.0%">
                  <c:v>1.2419924173094523E-3</c:v>
                </c:pt>
                <c:pt idx="9">
                  <c:v>1.7780101974114264E-2</c:v>
                </c:pt>
                <c:pt idx="10">
                  <c:v>9.3476271408027195E-2</c:v>
                </c:pt>
                <c:pt idx="11" formatCode="####.0%">
                  <c:v>1.0999999999999999E-2</c:v>
                </c:pt>
                <c:pt idx="12">
                  <c:v>0.67865080402667022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8F2-471D-8B67-84FC3355DFBE}"/>
            </c:ext>
          </c:extLst>
        </c:ser>
        <c:ser>
          <c:idx val="2"/>
          <c:order val="2"/>
          <c:tx>
            <c:strRef>
              <c:f>construcao_graficos!$D$423</c:f>
              <c:strCache>
                <c:ptCount val="1"/>
                <c:pt idx="0">
                  <c:v>Presencial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construcao_graficos!$E$420:$Q$420</c:f>
              <c:strCache>
                <c:ptCount val="13"/>
                <c:pt idx="0">
                  <c:v>Acompanhamento durante/pós curso</c:v>
                </c:pt>
                <c:pt idx="1">
                  <c:v>Aprofundamento do conteúdo</c:v>
                </c:pt>
                <c:pt idx="2">
                  <c:v>Aulas práticas/técnicas</c:v>
                </c:pt>
                <c:pt idx="3">
                  <c:v>Carga horária maior</c:v>
                </c:pt>
                <c:pt idx="4">
                  <c:v>Conteúdo deficiente</c:v>
                </c:pt>
                <c:pt idx="5">
                  <c:v>Curso não trouxe novidades</c:v>
                </c:pt>
                <c:pt idx="6">
                  <c:v>Cursos específicos para cada área</c:v>
                </c:pt>
                <c:pt idx="7">
                  <c:v>Ficou com muitas dúvidas</c:v>
                </c:pt>
                <c:pt idx="8">
                  <c:v>Gostaria de participar de outros cursos</c:v>
                </c:pt>
                <c:pt idx="9">
                  <c:v>Não respondeu</c:v>
                </c:pt>
                <c:pt idx="10">
                  <c:v>Não sabe/Não lembra</c:v>
                </c:pt>
                <c:pt idx="11">
                  <c:v>Outro</c:v>
                </c:pt>
                <c:pt idx="12">
                  <c:v>Viu tudo que buscava</c:v>
                </c:pt>
              </c:strCache>
            </c:strRef>
          </c:cat>
          <c:val>
            <c:numRef>
              <c:f>construcao_graficos!$E$423:$Q$423</c:f>
              <c:numCache>
                <c:formatCode>###0.0%</c:formatCode>
                <c:ptCount val="13"/>
                <c:pt idx="0" formatCode="####.0%">
                  <c:v>7.0548470139721346E-3</c:v>
                </c:pt>
                <c:pt idx="1">
                  <c:v>2.8730324051329418E-2</c:v>
                </c:pt>
                <c:pt idx="2">
                  <c:v>3.0616856957572661E-2</c:v>
                </c:pt>
                <c:pt idx="3">
                  <c:v>5.1368718926248357E-2</c:v>
                </c:pt>
                <c:pt idx="4">
                  <c:v>3.0538251419812527E-2</c:v>
                </c:pt>
                <c:pt idx="5" formatCode="####.0%">
                  <c:v>5.9347181008902071E-3</c:v>
                </c:pt>
                <c:pt idx="6">
                  <c:v>5.5456206889775386E-2</c:v>
                </c:pt>
                <c:pt idx="7" formatCode="####.0%">
                  <c:v>5.1486627232888559E-3</c:v>
                </c:pt>
                <c:pt idx="8" formatCode="####.0%">
                  <c:v>8.6662605380549065E-3</c:v>
                </c:pt>
                <c:pt idx="9">
                  <c:v>1.0434885137657947E-2</c:v>
                </c:pt>
                <c:pt idx="10">
                  <c:v>8.7645174602550752E-2</c:v>
                </c:pt>
                <c:pt idx="11" formatCode="####.0%">
                  <c:v>2.1999999999999999E-2</c:v>
                </c:pt>
                <c:pt idx="12">
                  <c:v>0.65663135967928943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8F2-471D-8B67-84FC3355DF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93348232"/>
        <c:axId val="293348624"/>
      </c:barChart>
      <c:catAx>
        <c:axId val="293348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pt-BR"/>
          </a:p>
        </c:txPr>
        <c:crossAx val="293348624"/>
        <c:crosses val="autoZero"/>
        <c:auto val="1"/>
        <c:lblAlgn val="ctr"/>
        <c:lblOffset val="100"/>
        <c:noMultiLvlLbl val="0"/>
      </c:catAx>
      <c:valAx>
        <c:axId val="293348624"/>
        <c:scaling>
          <c:orientation val="minMax"/>
        </c:scaling>
        <c:delete val="1"/>
        <c:axPos val="l"/>
        <c:numFmt formatCode="####.0%" sourceLinked="1"/>
        <c:majorTickMark val="out"/>
        <c:minorTickMark val="none"/>
        <c:tickLblPos val="nextTo"/>
        <c:crossAx val="29334823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73-48ED-9ED4-A19415601D7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73-48ED-9ED4-A19415601D76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73-48ED-9ED4-A19415601D76}"/>
              </c:ext>
            </c:extLst>
          </c:dPt>
          <c:dPt>
            <c:idx val="10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973-48ED-9ED4-A19415601D76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973-48ED-9ED4-A19415601D76}"/>
              </c:ext>
            </c:extLst>
          </c:dPt>
          <c:dPt>
            <c:idx val="12"/>
            <c:invertIfNegative val="0"/>
            <c:bubble3D val="0"/>
            <c:spPr>
              <a:solidFill>
                <a:srgbClr val="CC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973-48ED-9ED4-A19415601D76}"/>
              </c:ext>
            </c:extLst>
          </c:dPt>
          <c:cat>
            <c:strRef>
              <c:f>construcao_graficos!$B$214:$B$226</c:f>
              <c:strCach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NS</c:v>
                </c:pt>
                <c:pt idx="12">
                  <c:v>NR</c:v>
                </c:pt>
              </c:strCache>
            </c:strRef>
          </c:cat>
          <c:val>
            <c:numRef>
              <c:f>construcao_graficos!$C$214:$C$226</c:f>
              <c:numCache>
                <c:formatCode>####.0</c:formatCode>
                <c:ptCount val="13"/>
                <c:pt idx="0" formatCode="###0.0">
                  <c:v>2.6912897271760179</c:v>
                </c:pt>
                <c:pt idx="1">
                  <c:v>6.6712437454840762E-2</c:v>
                </c:pt>
                <c:pt idx="2">
                  <c:v>0.57331597818942537</c:v>
                </c:pt>
                <c:pt idx="3">
                  <c:v>0.41463959617124252</c:v>
                </c:pt>
                <c:pt idx="4" formatCode="###0.0">
                  <c:v>1.3715767626828506</c:v>
                </c:pt>
                <c:pt idx="5" formatCode="###0.0">
                  <c:v>6.1119835552914603</c:v>
                </c:pt>
                <c:pt idx="6" formatCode="###0.0">
                  <c:v>4.8833176712269939</c:v>
                </c:pt>
                <c:pt idx="7" formatCode="###0.0">
                  <c:v>14.315947275288515</c:v>
                </c:pt>
                <c:pt idx="8" formatCode="###0.0">
                  <c:v>23.821172755280241</c:v>
                </c:pt>
                <c:pt idx="9" formatCode="###0.0">
                  <c:v>13.32736416680067</c:v>
                </c:pt>
                <c:pt idx="10" formatCode="###0.0">
                  <c:v>31.232749614671146</c:v>
                </c:pt>
                <c:pt idx="11">
                  <c:v>0.75973062877282449</c:v>
                </c:pt>
                <c:pt idx="12">
                  <c:v>0.43019983099376424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973-48ED-9ED4-A19415601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4280776"/>
        <c:axId val="294281168"/>
      </c:barChart>
      <c:catAx>
        <c:axId val="294280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4281168"/>
        <c:crosses val="autoZero"/>
        <c:auto val="1"/>
        <c:lblAlgn val="ctr"/>
        <c:lblOffset val="100"/>
        <c:noMultiLvlLbl val="0"/>
      </c:catAx>
      <c:valAx>
        <c:axId val="29428116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alpha val="15000"/>
                </a:schemeClr>
              </a:solidFill>
            </a:ln>
          </c:spPr>
        </c:majorGridlines>
        <c:numFmt formatCode="###0.0" sourceLinked="1"/>
        <c:majorTickMark val="out"/>
        <c:minorTickMark val="none"/>
        <c:tickLblPos val="nextTo"/>
        <c:crossAx val="294280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16-4455-9243-7B4A6F06CF5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016-4455-9243-7B4A6F06CF5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016-4455-9243-7B4A6F06CF5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016-4455-9243-7B4A6F06CF5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016-4455-9243-7B4A6F06CF5A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016-4455-9243-7B4A6F06CF5A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016-4455-9243-7B4A6F06CF5A}"/>
              </c:ext>
            </c:extLst>
          </c:dPt>
          <c:cat>
            <c:strRef>
              <c:f>construcao_graficos!$B$10:$B$17</c:f>
              <c:strCache>
                <c:ptCount val="8"/>
                <c:pt idx="0">
                  <c:v>Ensino Médio completo</c:v>
                </c:pt>
                <c:pt idx="1">
                  <c:v>Ensino Superior completo</c:v>
                </c:pt>
                <c:pt idx="2">
                  <c:v>Ensino Superior incompleto </c:v>
                </c:pt>
                <c:pt idx="3">
                  <c:v>Até Ensino Fundamental incompleto</c:v>
                </c:pt>
                <c:pt idx="4">
                  <c:v>Ensino Fundamental completo </c:v>
                </c:pt>
                <c:pt idx="5">
                  <c:v>Ensino Médio incompleto </c:v>
                </c:pt>
                <c:pt idx="6">
                  <c:v>Pós graduação (completo ou incompleto)</c:v>
                </c:pt>
                <c:pt idx="7">
                  <c:v>NS/NR</c:v>
                </c:pt>
              </c:strCache>
            </c:strRef>
          </c:cat>
          <c:val>
            <c:numRef>
              <c:f>construcao_graficos!$C$10:$C$17</c:f>
              <c:numCache>
                <c:formatCode>###0.0</c:formatCode>
                <c:ptCount val="8"/>
                <c:pt idx="0">
                  <c:v>38.743827749818792</c:v>
                </c:pt>
                <c:pt idx="1">
                  <c:v>21.478724049277542</c:v>
                </c:pt>
                <c:pt idx="2">
                  <c:v>13.144452400963214</c:v>
                </c:pt>
                <c:pt idx="3">
                  <c:v>8.5458949302793883</c:v>
                </c:pt>
                <c:pt idx="4">
                  <c:v>7.0719509054503238</c:v>
                </c:pt>
                <c:pt idx="5">
                  <c:v>5.1797659407310981</c:v>
                </c:pt>
                <c:pt idx="6">
                  <c:v>4.5988362125257556</c:v>
                </c:pt>
                <c:pt idx="7">
                  <c:v>1.2365478109538817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016-4455-9243-7B4A6F06C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399896"/>
        <c:axId val="173408472"/>
      </c:barChart>
      <c:catAx>
        <c:axId val="173399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 Symbol" pitchFamily="34" charset="0"/>
                <a:ea typeface="Segoe UI Symbol" pitchFamily="34" charset="0"/>
              </a:defRPr>
            </a:pPr>
            <a:endParaRPr lang="pt-BR"/>
          </a:p>
        </c:txPr>
        <c:crossAx val="173408472"/>
        <c:crosses val="autoZero"/>
        <c:auto val="1"/>
        <c:lblAlgn val="ctr"/>
        <c:lblOffset val="100"/>
        <c:noMultiLvlLbl val="0"/>
      </c:catAx>
      <c:valAx>
        <c:axId val="17340847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alpha val="15000"/>
                </a:schemeClr>
              </a:solidFill>
            </a:ln>
          </c:spPr>
        </c:majorGridlines>
        <c:numFmt formatCode="###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 Symbol" pitchFamily="34" charset="0"/>
                <a:ea typeface="Segoe UI Symbol" pitchFamily="34" charset="0"/>
              </a:defRPr>
            </a:pPr>
            <a:endParaRPr lang="pt-BR"/>
          </a:p>
        </c:txPr>
        <c:crossAx val="17339989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E4-40BB-B343-5C5BEBA3073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E4-40BB-B343-5C5BEBA3073E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0E4-40BB-B343-5C5BEBA3073E}"/>
              </c:ext>
            </c:extLst>
          </c:dPt>
          <c:dPt>
            <c:idx val="10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0E4-40BB-B343-5C5BEBA3073E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0E4-40BB-B343-5C5BEBA3073E}"/>
              </c:ext>
            </c:extLst>
          </c:dPt>
          <c:dPt>
            <c:idx val="12"/>
            <c:invertIfNegative val="0"/>
            <c:bubble3D val="0"/>
            <c:spPr>
              <a:solidFill>
                <a:srgbClr val="CC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0E4-40BB-B343-5C5BEBA3073E}"/>
              </c:ext>
            </c:extLst>
          </c:dPt>
          <c:cat>
            <c:strRef>
              <c:f>construcao_graficos!$B$229:$B$241</c:f>
              <c:strCach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NS</c:v>
                </c:pt>
                <c:pt idx="12">
                  <c:v>NR</c:v>
                </c:pt>
              </c:strCache>
            </c:strRef>
          </c:cat>
          <c:val>
            <c:numRef>
              <c:f>construcao_graficos!$C$229:$C$241</c:f>
              <c:numCache>
                <c:formatCode>####.0</c:formatCode>
                <c:ptCount val="13"/>
                <c:pt idx="0" formatCode="###0.0">
                  <c:v>2.7789654077913455</c:v>
                </c:pt>
                <c:pt idx="1">
                  <c:v>8.5197862004581126E-2</c:v>
                </c:pt>
                <c:pt idx="2">
                  <c:v>0.52831347833357267</c:v>
                </c:pt>
                <c:pt idx="3">
                  <c:v>0.61688241204880667</c:v>
                </c:pt>
                <c:pt idx="4" formatCode="###0.0">
                  <c:v>1.0662280083721223</c:v>
                </c:pt>
                <c:pt idx="5" formatCode="###0.0">
                  <c:v>5.5703921756621622</c:v>
                </c:pt>
                <c:pt idx="6" formatCode="###0.0">
                  <c:v>4.741085837766736</c:v>
                </c:pt>
                <c:pt idx="7" formatCode="###0.0">
                  <c:v>13.01480459464856</c:v>
                </c:pt>
                <c:pt idx="8" formatCode="###0.0">
                  <c:v>22.640825508867017</c:v>
                </c:pt>
                <c:pt idx="9" formatCode="###0.0">
                  <c:v>13.113940500348317</c:v>
                </c:pt>
                <c:pt idx="10" formatCode="###0.0">
                  <c:v>33.211847653991327</c:v>
                </c:pt>
                <c:pt idx="11" formatCode="###0.0">
                  <c:v>1.6322800987124655</c:v>
                </c:pt>
                <c:pt idx="12">
                  <c:v>0.99923646145299283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0E4-40BB-B343-5C5BEBA307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4281952"/>
        <c:axId val="294282344"/>
      </c:barChart>
      <c:catAx>
        <c:axId val="294281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4282344"/>
        <c:crosses val="autoZero"/>
        <c:auto val="1"/>
        <c:lblAlgn val="ctr"/>
        <c:lblOffset val="100"/>
        <c:noMultiLvlLbl val="0"/>
      </c:catAx>
      <c:valAx>
        <c:axId val="294282344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alpha val="15000"/>
                </a:schemeClr>
              </a:solidFill>
            </a:ln>
          </c:spPr>
        </c:majorGridlines>
        <c:numFmt formatCode="###0.0" sourceLinked="1"/>
        <c:majorTickMark val="out"/>
        <c:minorTickMark val="none"/>
        <c:tickLblPos val="nextTo"/>
        <c:crossAx val="294281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0A-44D0-A229-3D7EE007CBA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0A-44D0-A229-3D7EE007CBA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80A-44D0-A229-3D7EE007CBA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80A-44D0-A229-3D7EE007CBA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80A-44D0-A229-3D7EE007CBA6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80A-44D0-A229-3D7EE007CBA6}"/>
              </c:ext>
            </c:extLst>
          </c:dPt>
          <c:dPt>
            <c:idx val="7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80A-44D0-A229-3D7EE007CBA6}"/>
              </c:ext>
            </c:extLst>
          </c:dPt>
          <c:dPt>
            <c:idx val="8"/>
            <c:invertIfNegative val="0"/>
            <c:bubble3D val="0"/>
            <c:spPr>
              <a:solidFill>
                <a:srgbClr val="CC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80A-44D0-A229-3D7EE007CBA6}"/>
              </c:ext>
            </c:extLst>
          </c:dPt>
          <c:cat>
            <c:strRef>
              <c:f>construcao_graficos!$B$244:$B$252</c:f>
              <c:strCache>
                <c:ptCount val="9"/>
                <c:pt idx="0">
                  <c:v>Ficou igual, não houve alteração (0%)</c:v>
                </c:pt>
                <c:pt idx="1">
                  <c:v>Aumentou entre 1% e 10%</c:v>
                </c:pt>
                <c:pt idx="2">
                  <c:v>Aumentou entre 11% e 20%</c:v>
                </c:pt>
                <c:pt idx="3">
                  <c:v>Não sabe / não lembra / não quis responder</c:v>
                </c:pt>
                <c:pt idx="4">
                  <c:v>Aumentou entre 21% e 30%</c:v>
                </c:pt>
                <c:pt idx="5">
                  <c:v>Diminuiu</c:v>
                </c:pt>
                <c:pt idx="6">
                  <c:v>Aumentou mais de 50%</c:v>
                </c:pt>
                <c:pt idx="7">
                  <c:v>Aumentou entre 41% e 50%</c:v>
                </c:pt>
                <c:pt idx="8">
                  <c:v>Aumentou entre 31% e 40%</c:v>
                </c:pt>
              </c:strCache>
            </c:strRef>
          </c:cat>
          <c:val>
            <c:numRef>
              <c:f>construcao_graficos!$C$244:$C$252</c:f>
              <c:numCache>
                <c:formatCode>###0.0</c:formatCode>
                <c:ptCount val="9"/>
                <c:pt idx="0">
                  <c:v>38.138936237150808</c:v>
                </c:pt>
                <c:pt idx="1">
                  <c:v>15.787913239151299</c:v>
                </c:pt>
                <c:pt idx="2">
                  <c:v>11.175983160616145</c:v>
                </c:pt>
                <c:pt idx="3">
                  <c:v>10.570278645517687</c:v>
                </c:pt>
                <c:pt idx="4">
                  <c:v>8.5474433704167687</c:v>
                </c:pt>
                <c:pt idx="5">
                  <c:v>5.0135837278363251</c:v>
                </c:pt>
                <c:pt idx="6">
                  <c:v>4.4756667000637709</c:v>
                </c:pt>
                <c:pt idx="7">
                  <c:v>3.2394269988702766</c:v>
                </c:pt>
                <c:pt idx="8">
                  <c:v>3.0507679203769151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280A-44D0-A229-3D7EE007CB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4283128"/>
        <c:axId val="294283520"/>
      </c:barChart>
      <c:catAx>
        <c:axId val="294283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Segoe UI Symbol" pitchFamily="34" charset="0"/>
                <a:ea typeface="Segoe UI Symbol" pitchFamily="34" charset="0"/>
              </a:defRPr>
            </a:pPr>
            <a:endParaRPr lang="pt-BR"/>
          </a:p>
        </c:txPr>
        <c:crossAx val="294283520"/>
        <c:crosses val="autoZero"/>
        <c:auto val="1"/>
        <c:lblAlgn val="ctr"/>
        <c:lblOffset val="100"/>
        <c:noMultiLvlLbl val="0"/>
      </c:catAx>
      <c:valAx>
        <c:axId val="294283520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alpha val="15000"/>
                </a:schemeClr>
              </a:solidFill>
            </a:ln>
          </c:spPr>
        </c:majorGridlines>
        <c:numFmt formatCode="###0.0" sourceLinked="1"/>
        <c:majorTickMark val="out"/>
        <c:minorTickMark val="none"/>
        <c:tickLblPos val="nextTo"/>
        <c:crossAx val="2942831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construcao_graficos!$A$428</c:f>
              <c:strCache>
                <c:ptCount val="1"/>
                <c:pt idx="0">
                  <c:v>Internet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construcao_graficos!$B$427:$I$427</c:f>
              <c:strCache>
                <c:ptCount val="8"/>
                <c:pt idx="0">
                  <c:v>Diminuiu</c:v>
                </c:pt>
                <c:pt idx="1">
                  <c:v>Ficou igual, não houve alteração (0%)</c:v>
                </c:pt>
                <c:pt idx="2">
                  <c:v>Aumentou entre 1% e 10%</c:v>
                </c:pt>
                <c:pt idx="3">
                  <c:v>Aumentou entre 11% e 20%</c:v>
                </c:pt>
                <c:pt idx="4">
                  <c:v>Aumentou entre 21% e 30%</c:v>
                </c:pt>
                <c:pt idx="5">
                  <c:v>Aumentou entre 31% e 40%</c:v>
                </c:pt>
                <c:pt idx="6">
                  <c:v>Aumentou entre 41% e 50%</c:v>
                </c:pt>
                <c:pt idx="7">
                  <c:v>Aumentou mais de 50%</c:v>
                </c:pt>
              </c:strCache>
            </c:strRef>
          </c:cat>
          <c:val>
            <c:numRef>
              <c:f>construcao_graficos!$B$428:$I$428</c:f>
              <c:numCache>
                <c:formatCode>###0.0%</c:formatCode>
                <c:ptCount val="8"/>
                <c:pt idx="0">
                  <c:v>4.2036836403033587E-2</c:v>
                </c:pt>
                <c:pt idx="1">
                  <c:v>0.48049837486457209</c:v>
                </c:pt>
                <c:pt idx="2">
                  <c:v>0.17291440953412784</c:v>
                </c:pt>
                <c:pt idx="3">
                  <c:v>0.13066088840736728</c:v>
                </c:pt>
                <c:pt idx="4">
                  <c:v>8.602383531960997E-2</c:v>
                </c:pt>
                <c:pt idx="5">
                  <c:v>3.9761646803900326E-2</c:v>
                </c:pt>
                <c:pt idx="6">
                  <c:v>2.7518959913326108E-2</c:v>
                </c:pt>
                <c:pt idx="7">
                  <c:v>2.0585048754062842E-2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C3-486D-9268-DC729C46F9B9}"/>
            </c:ext>
          </c:extLst>
        </c:ser>
        <c:ser>
          <c:idx val="1"/>
          <c:order val="1"/>
          <c:tx>
            <c:strRef>
              <c:f>construcao_graficos!$A$429</c:f>
              <c:strCache>
                <c:ptCount val="1"/>
                <c:pt idx="0">
                  <c:v>Kit Educativo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construcao_graficos!$B$427:$I$427</c:f>
              <c:strCache>
                <c:ptCount val="8"/>
                <c:pt idx="0">
                  <c:v>Diminuiu</c:v>
                </c:pt>
                <c:pt idx="1">
                  <c:v>Ficou igual, não houve alteração (0%)</c:v>
                </c:pt>
                <c:pt idx="2">
                  <c:v>Aumentou entre 1% e 10%</c:v>
                </c:pt>
                <c:pt idx="3">
                  <c:v>Aumentou entre 11% e 20%</c:v>
                </c:pt>
                <c:pt idx="4">
                  <c:v>Aumentou entre 21% e 30%</c:v>
                </c:pt>
                <c:pt idx="5">
                  <c:v>Aumentou entre 31% e 40%</c:v>
                </c:pt>
                <c:pt idx="6">
                  <c:v>Aumentou entre 41% e 50%</c:v>
                </c:pt>
                <c:pt idx="7">
                  <c:v>Aumentou mais de 50%</c:v>
                </c:pt>
              </c:strCache>
            </c:strRef>
          </c:cat>
          <c:val>
            <c:numRef>
              <c:f>construcao_graficos!$B$429:$I$429</c:f>
              <c:numCache>
                <c:formatCode>###0.0%</c:formatCode>
                <c:ptCount val="8"/>
                <c:pt idx="0">
                  <c:v>4.6027882274839567E-2</c:v>
                </c:pt>
                <c:pt idx="1">
                  <c:v>0.45430404956848863</c:v>
                </c:pt>
                <c:pt idx="2">
                  <c:v>0.16013867374787932</c:v>
                </c:pt>
                <c:pt idx="3">
                  <c:v>0.13203511101276094</c:v>
                </c:pt>
                <c:pt idx="4">
                  <c:v>0.11588109463745667</c:v>
                </c:pt>
                <c:pt idx="5">
                  <c:v>2.0137198495242311E-2</c:v>
                </c:pt>
                <c:pt idx="6">
                  <c:v>2.0358486390794423E-2</c:v>
                </c:pt>
                <c:pt idx="7">
                  <c:v>5.1117503872538175E-2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5C3-486D-9268-DC729C46F9B9}"/>
            </c:ext>
          </c:extLst>
        </c:ser>
        <c:ser>
          <c:idx val="2"/>
          <c:order val="2"/>
          <c:tx>
            <c:strRef>
              <c:f>construcao_graficos!$A$430</c:f>
              <c:strCache>
                <c:ptCount val="1"/>
                <c:pt idx="0">
                  <c:v>Presencial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construcao_graficos!$B$427:$I$427</c:f>
              <c:strCache>
                <c:ptCount val="8"/>
                <c:pt idx="0">
                  <c:v>Diminuiu</c:v>
                </c:pt>
                <c:pt idx="1">
                  <c:v>Ficou igual, não houve alteração (0%)</c:v>
                </c:pt>
                <c:pt idx="2">
                  <c:v>Aumentou entre 1% e 10%</c:v>
                </c:pt>
                <c:pt idx="3">
                  <c:v>Aumentou entre 11% e 20%</c:v>
                </c:pt>
                <c:pt idx="4">
                  <c:v>Aumentou entre 21% e 30%</c:v>
                </c:pt>
                <c:pt idx="5">
                  <c:v>Aumentou entre 31% e 40%</c:v>
                </c:pt>
                <c:pt idx="6">
                  <c:v>Aumentou entre 41% e 50%</c:v>
                </c:pt>
                <c:pt idx="7">
                  <c:v>Aumentou mais de 50%</c:v>
                </c:pt>
              </c:strCache>
            </c:strRef>
          </c:cat>
          <c:val>
            <c:numRef>
              <c:f>construcao_graficos!$B$430:$I$430</c:f>
              <c:numCache>
                <c:formatCode>###0.0%</c:formatCode>
                <c:ptCount val="8"/>
                <c:pt idx="0">
                  <c:v>6.1839035345936634E-2</c:v>
                </c:pt>
                <c:pt idx="1">
                  <c:v>0.40738317960794573</c:v>
                </c:pt>
                <c:pt idx="2">
                  <c:v>0.18211552299339306</c:v>
                </c:pt>
                <c:pt idx="3">
                  <c:v>0.12171561893547894</c:v>
                </c:pt>
                <c:pt idx="4">
                  <c:v>9.1493861887006395E-2</c:v>
                </c:pt>
                <c:pt idx="5">
                  <c:v>3.7112143215368175E-2</c:v>
                </c:pt>
                <c:pt idx="6">
                  <c:v>4.2672423191818763E-2</c:v>
                </c:pt>
                <c:pt idx="7">
                  <c:v>5.5668214823052266E-2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5C3-486D-9268-DC729C46F9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94756936"/>
        <c:axId val="294757328"/>
      </c:barChart>
      <c:catAx>
        <c:axId val="294756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94757328"/>
        <c:crosses val="autoZero"/>
        <c:auto val="1"/>
        <c:lblAlgn val="ctr"/>
        <c:lblOffset val="100"/>
        <c:noMultiLvlLbl val="0"/>
      </c:catAx>
      <c:valAx>
        <c:axId val="294757328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29475693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37768997392962E-2"/>
          <c:y val="4.6770924467774859E-2"/>
          <c:w val="0.88971899460949855"/>
          <c:h val="0.7761147564887722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8D2-4BB7-8E92-119A7B8C501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8D2-4BB7-8E92-119A7B8C501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8D2-4BB7-8E92-119A7B8C501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8D2-4BB7-8E92-119A7B8C5019}"/>
              </c:ext>
            </c:extLst>
          </c:dPt>
          <c:cat>
            <c:strRef>
              <c:f>construcao_graficos!$B$255:$B$259</c:f>
              <c:strCache>
                <c:ptCount val="5"/>
                <c:pt idx="0">
                  <c:v>Cartilhas/apostilas impressas:</c:v>
                </c:pt>
                <c:pt idx="1">
                  <c:v>Kit educativo/Telessala</c:v>
                </c:pt>
                <c:pt idx="2">
                  <c:v>Internet – cursos online</c:v>
                </c:pt>
                <c:pt idx="3">
                  <c:v>Áudiolivro</c:v>
                </c:pt>
                <c:pt idx="4">
                  <c:v>Celular (SMS)</c:v>
                </c:pt>
              </c:strCache>
            </c:strRef>
          </c:cat>
          <c:val>
            <c:numRef>
              <c:f>construcao_graficos!$C$255:$C$259</c:f>
              <c:numCache>
                <c:formatCode>###0.0%</c:formatCode>
                <c:ptCount val="5"/>
                <c:pt idx="0">
                  <c:v>0.22283732705063092</c:v>
                </c:pt>
                <c:pt idx="1">
                  <c:v>0.22162485387794509</c:v>
                </c:pt>
                <c:pt idx="2">
                  <c:v>0.20515002481270692</c:v>
                </c:pt>
                <c:pt idx="3">
                  <c:v>0.19798898912758481</c:v>
                </c:pt>
                <c:pt idx="4">
                  <c:v>0.15239880513113224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8D2-4BB7-8E92-119A7B8C50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4758504"/>
        <c:axId val="294758896"/>
      </c:barChart>
      <c:catAx>
        <c:axId val="294758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4758896"/>
        <c:crosses val="autoZero"/>
        <c:auto val="1"/>
        <c:lblAlgn val="ctr"/>
        <c:lblOffset val="100"/>
        <c:noMultiLvlLbl val="0"/>
      </c:catAx>
      <c:valAx>
        <c:axId val="294758896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alpha val="15000"/>
                </a:schemeClr>
              </a:solidFill>
            </a:ln>
          </c:spPr>
        </c:majorGridlines>
        <c:numFmt formatCode="###0.0%" sourceLinked="1"/>
        <c:majorTickMark val="out"/>
        <c:minorTickMark val="none"/>
        <c:tickLblPos val="nextTo"/>
        <c:crossAx val="2947585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construcao_graficos!$D$446</c:f>
              <c:strCache>
                <c:ptCount val="1"/>
                <c:pt idx="0">
                  <c:v>Kit Educativo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construcao_graficos!$E$445:$I$445</c:f>
              <c:strCache>
                <c:ptCount val="5"/>
                <c:pt idx="0">
                  <c:v>Cartilhas/apostilas impressas</c:v>
                </c:pt>
                <c:pt idx="1">
                  <c:v>Kit educativo/Telessala</c:v>
                </c:pt>
                <c:pt idx="2">
                  <c:v>Áudiolivro</c:v>
                </c:pt>
                <c:pt idx="3">
                  <c:v>Celular (SMS)</c:v>
                </c:pt>
                <c:pt idx="4">
                  <c:v>Internet – cursos online</c:v>
                </c:pt>
              </c:strCache>
            </c:strRef>
          </c:cat>
          <c:val>
            <c:numRef>
              <c:f>construcao_graficos!$E$446:$I$446</c:f>
              <c:numCache>
                <c:formatCode>General</c:formatCode>
                <c:ptCount val="5"/>
                <c:pt idx="0" formatCode="0%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03-4778-A431-EC77BCE0E83A}"/>
            </c:ext>
          </c:extLst>
        </c:ser>
        <c:ser>
          <c:idx val="1"/>
          <c:order val="1"/>
          <c:tx>
            <c:strRef>
              <c:f>construcao_graficos!$D$447</c:f>
              <c:strCache>
                <c:ptCount val="1"/>
                <c:pt idx="0">
                  <c:v>Presencial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construcao_graficos!$E$445:$I$445</c:f>
              <c:strCache>
                <c:ptCount val="5"/>
                <c:pt idx="0">
                  <c:v>Cartilhas/apostilas impressas</c:v>
                </c:pt>
                <c:pt idx="1">
                  <c:v>Kit educativo/Telessala</c:v>
                </c:pt>
                <c:pt idx="2">
                  <c:v>Áudiolivro</c:v>
                </c:pt>
                <c:pt idx="3">
                  <c:v>Celular (SMS)</c:v>
                </c:pt>
                <c:pt idx="4">
                  <c:v>Internet – cursos online</c:v>
                </c:pt>
              </c:strCache>
            </c:strRef>
          </c:cat>
          <c:val>
            <c:numRef>
              <c:f>construcao_graficos!$E$447:$I$447</c:f>
              <c:numCache>
                <c:formatCode>###0.0%</c:formatCode>
                <c:ptCount val="5"/>
                <c:pt idx="0" formatCode="0.00%">
                  <c:v>0.223</c:v>
                </c:pt>
                <c:pt idx="1">
                  <c:v>0.222</c:v>
                </c:pt>
                <c:pt idx="2" formatCode="0.00%">
                  <c:v>0.19800000000000001</c:v>
                </c:pt>
                <c:pt idx="3" formatCode="0.00%">
                  <c:v>0.152</c:v>
                </c:pt>
                <c:pt idx="4" formatCode="0.00%">
                  <c:v>0.20499999999999999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03-4778-A431-EC77BCE0E8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94189632"/>
        <c:axId val="294190024"/>
      </c:barChart>
      <c:catAx>
        <c:axId val="294189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pt-BR"/>
          </a:p>
        </c:txPr>
        <c:crossAx val="294190024"/>
        <c:crosses val="autoZero"/>
        <c:auto val="1"/>
        <c:lblAlgn val="ctr"/>
        <c:lblOffset val="100"/>
        <c:noMultiLvlLbl val="0"/>
      </c:catAx>
      <c:valAx>
        <c:axId val="2941900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9418963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1F-4444-8075-9DB6ED61CB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B1F-4444-8075-9DB6ED61CBD5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B1F-4444-8075-9DB6ED61CBD5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B1F-4444-8075-9DB6ED61CBD5}"/>
              </c:ext>
            </c:extLst>
          </c:dPt>
          <c:cat>
            <c:strRef>
              <c:f>construcao_graficos!$B$261:$B$265</c:f>
              <c:strCache>
                <c:ptCount val="5"/>
                <c:pt idx="0">
                  <c:v>5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</c:strCache>
            </c:strRef>
          </c:cat>
          <c:val>
            <c:numRef>
              <c:f>construcao_graficos!$C$261:$C$265</c:f>
              <c:numCache>
                <c:formatCode>###0.0</c:formatCode>
                <c:ptCount val="5"/>
                <c:pt idx="0" formatCode="####.0">
                  <c:v>0.18432621017570749</c:v>
                </c:pt>
                <c:pt idx="1">
                  <c:v>4.7841672656924343</c:v>
                </c:pt>
                <c:pt idx="2">
                  <c:v>21.103666729075165</c:v>
                </c:pt>
                <c:pt idx="3">
                  <c:v>15.531418862675428</c:v>
                </c:pt>
                <c:pt idx="4">
                  <c:v>58.396420932381268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B1F-4444-8075-9DB6ED61CB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4191200"/>
        <c:axId val="294191592"/>
      </c:barChart>
      <c:catAx>
        <c:axId val="294191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4191592"/>
        <c:crosses val="autoZero"/>
        <c:auto val="1"/>
        <c:lblAlgn val="ctr"/>
        <c:lblOffset val="100"/>
        <c:noMultiLvlLbl val="0"/>
      </c:catAx>
      <c:valAx>
        <c:axId val="29419159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alpha val="15000"/>
                </a:schemeClr>
              </a:solidFill>
            </a:ln>
          </c:spPr>
        </c:majorGridlines>
        <c:numFmt formatCode="####.0" sourceLinked="1"/>
        <c:majorTickMark val="out"/>
        <c:minorTickMark val="none"/>
        <c:tickLblPos val="nextTo"/>
        <c:crossAx val="294191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C55-4C58-8103-3AC788F69A14}"/>
              </c:ext>
            </c:extLst>
          </c:dPt>
          <c:dPt>
            <c:idx val="1"/>
            <c:invertIfNegative val="0"/>
            <c:bubble3D val="0"/>
            <c:spPr>
              <a:solidFill>
                <a:srgbClr val="E9F89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C55-4C58-8103-3AC788F69A1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C55-4C58-8103-3AC788F69A14}"/>
              </c:ext>
            </c:extLst>
          </c:dPt>
          <c:dPt>
            <c:idx val="3"/>
            <c:invertIfNegative val="0"/>
            <c:bubble3D val="0"/>
            <c:spPr>
              <a:solidFill>
                <a:srgbClr val="FF3F3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C55-4C58-8103-3AC788F69A14}"/>
              </c:ext>
            </c:extLst>
          </c:dPt>
          <c:dPt>
            <c:idx val="4"/>
            <c:invertIfNegative val="0"/>
            <c:bubble3D val="0"/>
            <c:spPr>
              <a:solidFill>
                <a:srgbClr val="B482D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C55-4C58-8103-3AC788F69A14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C55-4C58-8103-3AC788F69A14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C55-4C58-8103-3AC788F69A1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C55-4C58-8103-3AC788F69A1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FC55-4C58-8103-3AC788F69A1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C55-4C58-8103-3AC788F69A14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C55-4C58-8103-3AC788F69A14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C55-4C58-8103-3AC788F69A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construcao_graficos!$B$19:$B$31</c:f>
              <c:strCache>
                <c:ptCount val="13"/>
                <c:pt idx="0">
                  <c:v>Não respondeu</c:v>
                </c:pt>
                <c:pt idx="1">
                  <c:v>Outro</c:v>
                </c:pt>
                <c:pt idx="2">
                  <c:v>Não sabe / Não lembra</c:v>
                </c:pt>
                <c:pt idx="3">
                  <c:v>Participação em feiras e eventos</c:v>
                </c:pt>
                <c:pt idx="4">
                  <c:v>Liguei para o Sebrae</c:v>
                </c:pt>
                <c:pt idx="5">
                  <c:v>Participou de outro curso SEBRAE</c:v>
                </c:pt>
                <c:pt idx="6">
                  <c:v>Propaganda em TV/ rádio/ jornal/ folder</c:v>
                </c:pt>
                <c:pt idx="7">
                  <c:v>Site do Sebrae (fale com especialista)</c:v>
                </c:pt>
                <c:pt idx="8">
                  <c:v>Sebrae foi até a empresa </c:v>
                </c:pt>
                <c:pt idx="9">
                  <c:v>Internet (e-mail, redes sociais)</c:v>
                </c:pt>
                <c:pt idx="10">
                  <c:v>Alguém do Sebrae entrou em contato</c:v>
                </c:pt>
                <c:pt idx="11">
                  <c:v>Visita aos balcões de atendimento/unidades (Sebrae)</c:v>
                </c:pt>
                <c:pt idx="12">
                  <c:v>Indicação (de empresário, amigo/ parente ou outras instituições)</c:v>
                </c:pt>
              </c:strCache>
            </c:strRef>
          </c:cat>
          <c:val>
            <c:numRef>
              <c:f>construcao_graficos!$C$19:$C$31</c:f>
              <c:numCache>
                <c:formatCode>####.0%</c:formatCode>
                <c:ptCount val="13"/>
                <c:pt idx="0">
                  <c:v>7.7214699324383216E-4</c:v>
                </c:pt>
                <c:pt idx="1">
                  <c:v>3.93479727321877E-3</c:v>
                </c:pt>
                <c:pt idx="2">
                  <c:v>9.7239369397021571E-3</c:v>
                </c:pt>
                <c:pt idx="3" formatCode="###0.0%">
                  <c:v>1.812888113156487E-2</c:v>
                </c:pt>
                <c:pt idx="4" formatCode="###0.0%">
                  <c:v>2.4030530014187659E-2</c:v>
                </c:pt>
                <c:pt idx="5" formatCode="###0.0%">
                  <c:v>3.6846234225555337E-2</c:v>
                </c:pt>
                <c:pt idx="6" formatCode="###0.0%">
                  <c:v>5.4767831658645461E-2</c:v>
                </c:pt>
                <c:pt idx="7" formatCode="###0.0%">
                  <c:v>8.0745012804970276E-2</c:v>
                </c:pt>
                <c:pt idx="8" formatCode="###0.0%">
                  <c:v>9.4223517751791525E-2</c:v>
                </c:pt>
                <c:pt idx="9" formatCode="###0.0%">
                  <c:v>0.12802056655269939</c:v>
                </c:pt>
                <c:pt idx="10" formatCode="###0.0%">
                  <c:v>0.14196963006105806</c:v>
                </c:pt>
                <c:pt idx="11" formatCode="###0.0%">
                  <c:v>0.19340682530415623</c:v>
                </c:pt>
                <c:pt idx="12" formatCode="###0.0%">
                  <c:v>0.2134300892892064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FC55-4C58-8103-3AC788F69A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3572400"/>
        <c:axId val="173582160"/>
      </c:barChart>
      <c:catAx>
        <c:axId val="1735724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Segoe UI Symbol" pitchFamily="34" charset="0"/>
                <a:ea typeface="Segoe UI Symbol" pitchFamily="34" charset="0"/>
              </a:defRPr>
            </a:pPr>
            <a:endParaRPr lang="pt-BR"/>
          </a:p>
        </c:txPr>
        <c:crossAx val="173582160"/>
        <c:crosses val="autoZero"/>
        <c:auto val="1"/>
        <c:lblAlgn val="ctr"/>
        <c:lblOffset val="100"/>
        <c:noMultiLvlLbl val="0"/>
      </c:catAx>
      <c:valAx>
        <c:axId val="173582160"/>
        <c:scaling>
          <c:orientation val="minMax"/>
        </c:scaling>
        <c:delete val="1"/>
        <c:axPos val="b"/>
        <c:numFmt formatCode="####.0%" sourceLinked="1"/>
        <c:majorTickMark val="out"/>
        <c:minorTickMark val="none"/>
        <c:tickLblPos val="nextTo"/>
        <c:crossAx val="173572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97-4ACA-BD71-7E812B5276F1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F97-4ACA-BD71-7E812B5276F1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F97-4ACA-BD71-7E812B5276F1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F97-4ACA-BD71-7E812B5276F1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F97-4ACA-BD71-7E812B5276F1}"/>
              </c:ext>
            </c:extLst>
          </c:dPt>
          <c:dPt>
            <c:idx val="10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F97-4ACA-BD71-7E812B5276F1}"/>
              </c:ext>
            </c:extLst>
          </c:dPt>
          <c:cat>
            <c:strRef>
              <c:f>construcao_graficos!$B$34:$B$45</c:f>
              <c:strCach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NS</c:v>
                </c:pt>
              </c:strCache>
            </c:strRef>
          </c:cat>
          <c:val>
            <c:numRef>
              <c:f>construcao_graficos!$C$34:$C$45</c:f>
              <c:numCache>
                <c:formatCode>####.0</c:formatCode>
                <c:ptCount val="12"/>
                <c:pt idx="0">
                  <c:v>9.2680762391982696E-2</c:v>
                </c:pt>
                <c:pt idx="1">
                  <c:v>0.1185521845956692</c:v>
                </c:pt>
                <c:pt idx="2">
                  <c:v>8.5935735120379872E-2</c:v>
                </c:pt>
                <c:pt idx="3">
                  <c:v>0.23313474607232035</c:v>
                </c:pt>
                <c:pt idx="4">
                  <c:v>0.34090349761657029</c:v>
                </c:pt>
                <c:pt idx="5" formatCode="###0.0">
                  <c:v>1.0233743718184036</c:v>
                </c:pt>
                <c:pt idx="6" formatCode="###0.0">
                  <c:v>1.0683210842832089</c:v>
                </c:pt>
                <c:pt idx="7" formatCode="###0.0">
                  <c:v>4.7392710590162386</c:v>
                </c:pt>
                <c:pt idx="8" formatCode="###0.0">
                  <c:v>16.814737745652156</c:v>
                </c:pt>
                <c:pt idx="9" formatCode="###0.0">
                  <c:v>20.274387126135359</c:v>
                </c:pt>
                <c:pt idx="10" formatCode="###0.0">
                  <c:v>55.029513324061355</c:v>
                </c:pt>
                <c:pt idx="11">
                  <c:v>0.17918836323635468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F97-4ACA-BD71-7E812B527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705584"/>
        <c:axId val="173705968"/>
      </c:barChart>
      <c:catAx>
        <c:axId val="173705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3705968"/>
        <c:crosses val="autoZero"/>
        <c:auto val="1"/>
        <c:lblAlgn val="ctr"/>
        <c:lblOffset val="100"/>
        <c:noMultiLvlLbl val="0"/>
      </c:catAx>
      <c:valAx>
        <c:axId val="17370596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alpha val="15000"/>
                </a:schemeClr>
              </a:solidFill>
            </a:ln>
          </c:spPr>
        </c:majorGridlines>
        <c:numFmt formatCode="####.0" sourceLinked="1"/>
        <c:majorTickMark val="none"/>
        <c:minorTickMark val="none"/>
        <c:tickLblPos val="nextTo"/>
        <c:crossAx val="173705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EC-4A29-ABB4-FC1FDAAE274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7EC-4A29-ABB4-FC1FDAAE2741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7EC-4A29-ABB4-FC1FDAAE2741}"/>
              </c:ext>
            </c:extLst>
          </c:dPt>
          <c:dPt>
            <c:idx val="10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7EC-4A29-ABB4-FC1FDAAE2741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7EC-4A29-ABB4-FC1FDAAE2741}"/>
              </c:ext>
            </c:extLst>
          </c:dPt>
          <c:dPt>
            <c:idx val="12"/>
            <c:invertIfNegative val="0"/>
            <c:bubble3D val="0"/>
            <c:spPr>
              <a:solidFill>
                <a:srgbClr val="B482D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7EC-4A29-ABB4-FC1FDAAE2741}"/>
              </c:ext>
            </c:extLst>
          </c:dPt>
          <c:cat>
            <c:strRef>
              <c:f>construcao_graficos!$B$47:$B$59</c:f>
              <c:strCach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NS</c:v>
                </c:pt>
                <c:pt idx="12">
                  <c:v>NR</c:v>
                </c:pt>
              </c:strCache>
            </c:strRef>
          </c:cat>
          <c:val>
            <c:numRef>
              <c:f>construcao_graficos!$C$47:$C$59</c:f>
              <c:numCache>
                <c:formatCode>####.0</c:formatCode>
                <c:ptCount val="13"/>
                <c:pt idx="0">
                  <c:v>0.79263820153581244</c:v>
                </c:pt>
                <c:pt idx="1">
                  <c:v>7.2545872086686808E-2</c:v>
                </c:pt>
                <c:pt idx="2">
                  <c:v>0.24110074391486686</c:v>
                </c:pt>
                <c:pt idx="3">
                  <c:v>0.38670126975105318</c:v>
                </c:pt>
                <c:pt idx="4">
                  <c:v>0.52152160071194209</c:v>
                </c:pt>
                <c:pt idx="5" formatCode="###0.0">
                  <c:v>2.1698091171743425</c:v>
                </c:pt>
                <c:pt idx="6" formatCode="###0.0">
                  <c:v>2.6065204099977688</c:v>
                </c:pt>
                <c:pt idx="7" formatCode="###0.0">
                  <c:v>7.5434205452997043</c:v>
                </c:pt>
                <c:pt idx="8" formatCode="###0.0">
                  <c:v>19.242457501476817</c:v>
                </c:pt>
                <c:pt idx="9" formatCode="###0.0">
                  <c:v>18.517656475680425</c:v>
                </c:pt>
                <c:pt idx="10" formatCode="###0.0">
                  <c:v>47.166355234098702</c:v>
                </c:pt>
                <c:pt idx="11">
                  <c:v>0.22089576087595517</c:v>
                </c:pt>
                <c:pt idx="12">
                  <c:v>0.51837726739591183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7EC-4A29-ABB4-FC1FDAAE2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786224"/>
        <c:axId val="171786616"/>
      </c:barChart>
      <c:catAx>
        <c:axId val="171786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1786616"/>
        <c:crosses val="autoZero"/>
        <c:auto val="1"/>
        <c:lblAlgn val="ctr"/>
        <c:lblOffset val="100"/>
        <c:noMultiLvlLbl val="0"/>
      </c:catAx>
      <c:valAx>
        <c:axId val="171786616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alpha val="15000"/>
                </a:schemeClr>
              </a:solidFill>
            </a:ln>
          </c:spPr>
        </c:majorGridlines>
        <c:numFmt formatCode="####.0" sourceLinked="1"/>
        <c:majorTickMark val="out"/>
        <c:minorTickMark val="none"/>
        <c:tickLblPos val="nextTo"/>
        <c:crossAx val="171786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99-40D0-8D97-6404CE9098C5}"/>
              </c:ext>
            </c:extLst>
          </c:dPt>
          <c:dPt>
            <c:idx val="1"/>
            <c:invertIfNegative val="0"/>
            <c:bubble3D val="0"/>
            <c:spPr>
              <a:solidFill>
                <a:srgbClr val="EE36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99-40D0-8D97-6404CE9098C5}"/>
              </c:ext>
            </c:extLst>
          </c:dPt>
          <c:dPt>
            <c:idx val="2"/>
            <c:invertIfNegative val="0"/>
            <c:bubble3D val="0"/>
            <c:spPr>
              <a:solidFill>
                <a:srgbClr val="CC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99-40D0-8D97-6404CE9098C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A99-40D0-8D97-6404CE9098C5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A99-40D0-8D97-6404CE9098C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A99-40D0-8D97-6404CE9098C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A99-40D0-8D97-6404CE9098C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A99-40D0-8D97-6404CE9098C5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A99-40D0-8D97-6404CE9098C5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A99-40D0-8D97-6404CE9098C5}"/>
              </c:ext>
            </c:extLst>
          </c:dPt>
          <c:dLbls>
            <c:delete val="1"/>
          </c:dLbls>
          <c:cat>
            <c:strRef>
              <c:f>construcao_graficos!$F$63:$F$73</c:f>
              <c:strCache>
                <c:ptCount val="11"/>
                <c:pt idx="0">
                  <c:v>Dificuldade em compreender o conteúdo</c:v>
                </c:pt>
                <c:pt idx="1">
                  <c:v>Professores/instrutores pouco qualificados</c:v>
                </c:pt>
                <c:pt idx="2">
                  <c:v>Outro</c:v>
                </c:pt>
                <c:pt idx="3">
                  <c:v>O curso não foi o que esperava</c:v>
                </c:pt>
                <c:pt idx="4">
                  <c:v>Curso pouco prático</c:v>
                </c:pt>
                <c:pt idx="5">
                  <c:v>Conteúdo não aplicado a área do seu negócio</c:v>
                </c:pt>
                <c:pt idx="6">
                  <c:v>A carga horária deveria ser maior</c:v>
                </c:pt>
                <c:pt idx="7">
                  <c:v>Necessário maior aprofundamento do conteúdo</c:v>
                </c:pt>
                <c:pt idx="8">
                  <c:v>Curso não trouxe novidades</c:v>
                </c:pt>
                <c:pt idx="9">
                  <c:v>Conteúdo deficiente</c:v>
                </c:pt>
                <c:pt idx="10">
                  <c:v>Não sabe/Não lembra</c:v>
                </c:pt>
              </c:strCache>
            </c:strRef>
          </c:cat>
          <c:val>
            <c:numRef>
              <c:f>construcao_graficos!$G$63:$G$73</c:f>
              <c:numCache>
                <c:formatCode>0%</c:formatCode>
                <c:ptCount val="11"/>
                <c:pt idx="0">
                  <c:v>0.02</c:v>
                </c:pt>
                <c:pt idx="1">
                  <c:v>0.02</c:v>
                </c:pt>
                <c:pt idx="2">
                  <c:v>0.06</c:v>
                </c:pt>
                <c:pt idx="3">
                  <c:v>7.0000000000000007E-2</c:v>
                </c:pt>
                <c:pt idx="4">
                  <c:v>0.08</c:v>
                </c:pt>
                <c:pt idx="5">
                  <c:v>0.09</c:v>
                </c:pt>
                <c:pt idx="6">
                  <c:v>0.1</c:v>
                </c:pt>
                <c:pt idx="7">
                  <c:v>0.11</c:v>
                </c:pt>
                <c:pt idx="8">
                  <c:v>0.11</c:v>
                </c:pt>
                <c:pt idx="9">
                  <c:v>0.15</c:v>
                </c:pt>
                <c:pt idx="10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5A99-40D0-8D97-6404CE9098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71787400"/>
        <c:axId val="173051776"/>
      </c:barChart>
      <c:catAx>
        <c:axId val="1717874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Segoe UI Symbol" pitchFamily="34" charset="0"/>
                <a:ea typeface="Segoe UI Symbol" pitchFamily="34" charset="0"/>
              </a:defRPr>
            </a:pPr>
            <a:endParaRPr lang="pt-BR"/>
          </a:p>
        </c:txPr>
        <c:crossAx val="173051776"/>
        <c:crosses val="autoZero"/>
        <c:auto val="1"/>
        <c:lblAlgn val="ctr"/>
        <c:lblOffset val="100"/>
        <c:noMultiLvlLbl val="0"/>
      </c:catAx>
      <c:valAx>
        <c:axId val="17305177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71787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70-4FEA-9B37-D4CCA5121C6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870-4FEA-9B37-D4CCA5121C6D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870-4FEA-9B37-D4CCA5121C6D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870-4FEA-9B37-D4CCA5121C6D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870-4FEA-9B37-D4CCA5121C6D}"/>
              </c:ext>
            </c:extLst>
          </c:dPt>
          <c:dPt>
            <c:idx val="11"/>
            <c:invertIfNegative val="0"/>
            <c:bubble3D val="0"/>
            <c:spPr>
              <a:solidFill>
                <a:srgbClr val="CC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870-4FEA-9B37-D4CCA5121C6D}"/>
              </c:ext>
            </c:extLst>
          </c:dPt>
          <c:cat>
            <c:strRef>
              <c:f>construcao_graficos!$B$84:$B$95</c:f>
              <c:strCach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NS</c:v>
                </c:pt>
                <c:pt idx="11">
                  <c:v>NR</c:v>
                </c:pt>
              </c:strCache>
            </c:strRef>
          </c:cat>
          <c:val>
            <c:numRef>
              <c:f>construcao_graficos!$C$84:$C$95</c:f>
              <c:numCache>
                <c:formatCode>####.0</c:formatCode>
                <c:ptCount val="12"/>
                <c:pt idx="0">
                  <c:v>0.23076440543988047</c:v>
                </c:pt>
                <c:pt idx="1">
                  <c:v>2.6006149097761722E-2</c:v>
                </c:pt>
                <c:pt idx="2">
                  <c:v>0.15073442577376397</c:v>
                </c:pt>
                <c:pt idx="3">
                  <c:v>7.7730251519328386E-2</c:v>
                </c:pt>
                <c:pt idx="4">
                  <c:v>0.75352782892874226</c:v>
                </c:pt>
                <c:pt idx="5">
                  <c:v>0.86264230688890264</c:v>
                </c:pt>
                <c:pt idx="6" formatCode="###0.0">
                  <c:v>4.1028549953972897</c:v>
                </c:pt>
                <c:pt idx="7" formatCode="###0.0">
                  <c:v>9.0382318070103729</c:v>
                </c:pt>
                <c:pt idx="8" formatCode="###0.0">
                  <c:v>16.540548429104931</c:v>
                </c:pt>
                <c:pt idx="9" formatCode="###0.0">
                  <c:v>65.914922518491608</c:v>
                </c:pt>
                <c:pt idx="10" formatCode="###0.0">
                  <c:v>1.1436154449058633</c:v>
                </c:pt>
                <c:pt idx="11" formatCode="###0.0">
                  <c:v>1.1584214374415465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870-4FEA-9B37-D4CCA5121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052952"/>
        <c:axId val="173053344"/>
      </c:barChart>
      <c:catAx>
        <c:axId val="173052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3053344"/>
        <c:crosses val="autoZero"/>
        <c:auto val="1"/>
        <c:lblAlgn val="ctr"/>
        <c:lblOffset val="100"/>
        <c:noMultiLvlLbl val="0"/>
      </c:catAx>
      <c:valAx>
        <c:axId val="173053344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alpha val="15000"/>
                </a:schemeClr>
              </a:solidFill>
            </a:ln>
          </c:spPr>
        </c:majorGridlines>
        <c:numFmt formatCode="####.0" sourceLinked="1"/>
        <c:majorTickMark val="out"/>
        <c:minorTickMark val="none"/>
        <c:tickLblPos val="nextTo"/>
        <c:crossAx val="173052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27B-48E5-B595-02DC26132AC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27B-48E5-B595-02DC26132ACD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27B-48E5-B595-02DC26132ACD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27B-48E5-B595-02DC26132ACD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27B-48E5-B595-02DC26132ACD}"/>
              </c:ext>
            </c:extLst>
          </c:dPt>
          <c:cat>
            <c:strRef>
              <c:f>construcao_graficos!$B$97:$B$107</c:f>
              <c:strCache>
                <c:ptCount val="11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NS</c:v>
                </c:pt>
              </c:strCache>
            </c:strRef>
          </c:cat>
          <c:val>
            <c:numRef>
              <c:f>construcao_graficos!$C$97:$C$107</c:f>
              <c:numCache>
                <c:formatCode>####.0</c:formatCode>
                <c:ptCount val="11"/>
                <c:pt idx="0">
                  <c:v>0.18425839525078691</c:v>
                </c:pt>
                <c:pt idx="1">
                  <c:v>0.18481008125052067</c:v>
                </c:pt>
                <c:pt idx="2">
                  <c:v>0.28616717347352572</c:v>
                </c:pt>
                <c:pt idx="3">
                  <c:v>0.24651782757163951</c:v>
                </c:pt>
                <c:pt idx="4">
                  <c:v>0.57131992190572001</c:v>
                </c:pt>
                <c:pt idx="5" formatCode="###0.0">
                  <c:v>1.0099943909787956</c:v>
                </c:pt>
                <c:pt idx="6" formatCode="###0.0">
                  <c:v>4.7795664812328269</c:v>
                </c:pt>
                <c:pt idx="7" formatCode="###0.0">
                  <c:v>15.929497238349599</c:v>
                </c:pt>
                <c:pt idx="8" formatCode="###0.0">
                  <c:v>21.359614299814314</c:v>
                </c:pt>
                <c:pt idx="9" formatCode="###0.0">
                  <c:v>55.327300328885954</c:v>
                </c:pt>
                <c:pt idx="10">
                  <c:v>0.12095386128630906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27B-48E5-B595-02DC26132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054128"/>
        <c:axId val="173054520"/>
      </c:barChart>
      <c:catAx>
        <c:axId val="173054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3054520"/>
        <c:crosses val="autoZero"/>
        <c:auto val="1"/>
        <c:lblAlgn val="ctr"/>
        <c:lblOffset val="100"/>
        <c:noMultiLvlLbl val="0"/>
      </c:catAx>
      <c:valAx>
        <c:axId val="173054520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alpha val="15000"/>
                </a:schemeClr>
              </a:solidFill>
            </a:ln>
          </c:spPr>
        </c:majorGridlines>
        <c:numFmt formatCode="####.0" sourceLinked="1"/>
        <c:majorTickMark val="out"/>
        <c:minorTickMark val="none"/>
        <c:tickLblPos val="nextTo"/>
        <c:crossAx val="1730541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64-4A9F-B7A6-832FC6E2542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64-4A9F-B7A6-832FC6E25424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B64-4A9F-B7A6-832FC6E25424}"/>
              </c:ext>
            </c:extLst>
          </c:dPt>
          <c:dPt>
            <c:idx val="10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B64-4A9F-B7A6-832FC6E25424}"/>
              </c:ext>
            </c:extLst>
          </c:dPt>
          <c:cat>
            <c:strRef>
              <c:f>construcao_graficos!$B$109:$B$121</c:f>
              <c:strCach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NS</c:v>
                </c:pt>
                <c:pt idx="12">
                  <c:v>NR</c:v>
                </c:pt>
              </c:strCache>
            </c:strRef>
          </c:cat>
          <c:val>
            <c:numRef>
              <c:f>construcao_graficos!$C$109:$C$121</c:f>
              <c:numCache>
                <c:formatCode>####.0</c:formatCode>
                <c:ptCount val="13"/>
                <c:pt idx="0">
                  <c:v>0.30038421349803368</c:v>
                </c:pt>
                <c:pt idx="1">
                  <c:v>0.10877148382475525</c:v>
                </c:pt>
                <c:pt idx="2">
                  <c:v>8.1860279931528626E-2</c:v>
                </c:pt>
                <c:pt idx="3">
                  <c:v>0.17403322402815691</c:v>
                </c:pt>
                <c:pt idx="4">
                  <c:v>0.13613211692192154</c:v>
                </c:pt>
                <c:pt idx="5" formatCode="###0.0">
                  <c:v>1.1582479349100598</c:v>
                </c:pt>
                <c:pt idx="6" formatCode="###0.0">
                  <c:v>1.1816441783228733</c:v>
                </c:pt>
                <c:pt idx="7" formatCode="###0.0">
                  <c:v>6.742691979967149</c:v>
                </c:pt>
                <c:pt idx="8" formatCode="###0.0">
                  <c:v>18.437688880251272</c:v>
                </c:pt>
                <c:pt idx="9" formatCode="###0.0">
                  <c:v>18.837207679078688</c:v>
                </c:pt>
                <c:pt idx="10" formatCode="###0.0">
                  <c:v>52.697391652078849</c:v>
                </c:pt>
                <c:pt idx="11">
                  <c:v>9.8003262814659792E-2</c:v>
                </c:pt>
                <c:pt idx="12">
                  <c:v>4.5943114372062117E-2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B64-4A9F-B7A6-832FC6E25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055304"/>
        <c:axId val="174020376"/>
      </c:barChart>
      <c:catAx>
        <c:axId val="173055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4020376"/>
        <c:crosses val="autoZero"/>
        <c:auto val="1"/>
        <c:lblAlgn val="ctr"/>
        <c:lblOffset val="100"/>
        <c:noMultiLvlLbl val="0"/>
      </c:catAx>
      <c:valAx>
        <c:axId val="174020376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alpha val="15000"/>
                </a:schemeClr>
              </a:solidFill>
            </a:ln>
          </c:spPr>
        </c:majorGridlines>
        <c:numFmt formatCode="####.0" sourceLinked="1"/>
        <c:majorTickMark val="out"/>
        <c:minorTickMark val="none"/>
        <c:tickLblPos val="nextTo"/>
        <c:crossAx val="173055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6BAD9-C273-42B4-A68B-FD6443D7C114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7CAFE-A3BF-4608-AA1E-E2500C91E1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6991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CE9B1-09C0-45BE-9C4F-C5E5F9664765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1892F-CB35-4BB0-BDD2-46DD7186F6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71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405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1892F-CB35-4BB0-BDD2-46DD7186F603}" type="slidenum">
              <a:rPr lang="pt-BR" smtClean="0"/>
              <a:t>101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450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1892F-CB35-4BB0-BDD2-46DD7186F603}" type="slidenum">
              <a:rPr lang="pt-BR" smtClean="0"/>
              <a:t>102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450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1892F-CB35-4BB0-BDD2-46DD7186F603}" type="slidenum">
              <a:rPr lang="pt-BR" smtClean="0"/>
              <a:t>103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450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1892F-CB35-4BB0-BDD2-46DD7186F603}" type="slidenum">
              <a:rPr lang="pt-BR" smtClean="0"/>
              <a:t>104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450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1892F-CB35-4BB0-BDD2-46DD7186F603}" type="slidenum">
              <a:rPr lang="pt-BR" smtClean="0"/>
              <a:t>105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450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1892F-CB35-4BB0-BDD2-46DD7186F603}" type="slidenum">
              <a:rPr lang="pt-BR" smtClean="0"/>
              <a:t>106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450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115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431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405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405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405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405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405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405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405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1892F-CB35-4BB0-BDD2-46DD7186F603}" type="slidenum">
              <a:rPr lang="pt-BR" smtClean="0"/>
              <a:t>100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450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E8D2-1CD1-43DF-9C4C-9F467094C41B}" type="datetime1">
              <a:rPr lang="pt-BR" smtClean="0"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C101-41C2-48F1-9AAD-1EDAF29866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29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803E-AEFA-414F-93FF-E5B290047F41}" type="datetime1">
              <a:rPr lang="pt-BR" smtClean="0"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C101-41C2-48F1-9AAD-1EDAF29866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320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57A6-0831-4C82-BFB0-DD27B1327FF8}" type="datetime1">
              <a:rPr lang="pt-BR" smtClean="0"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C101-41C2-48F1-9AAD-1EDAF29866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31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9F5B-26E5-45C1-BE14-D80CA6E95A57}" type="datetime1">
              <a:rPr lang="pt-BR" smtClean="0"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C101-41C2-48F1-9AAD-1EDAF29866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92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40E-0826-4758-A292-E80F361C40AA}" type="datetime1">
              <a:rPr lang="pt-BR" smtClean="0"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C101-41C2-48F1-9AAD-1EDAF29866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84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043A-8F29-471C-B203-0C46A629F3E4}" type="datetime1">
              <a:rPr lang="pt-BR" smtClean="0"/>
              <a:t>27/04/2017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C101-41C2-48F1-9AAD-1EDAF29866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67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BC16-DF3A-40AC-B9D0-C89C34A3A839}" type="datetime1">
              <a:rPr lang="pt-BR" smtClean="0"/>
              <a:t>27/04/2017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C101-41C2-48F1-9AAD-1EDAF29866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241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52F8-C304-4634-8725-9588B0411285}" type="datetime1">
              <a:rPr lang="pt-BR" smtClean="0"/>
              <a:t>27/04/2017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C101-41C2-48F1-9AAD-1EDAF29866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941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402E-057F-4815-8602-492F5B5D56F7}" type="datetime1">
              <a:rPr lang="pt-BR" smtClean="0"/>
              <a:t>27/04/2017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C101-41C2-48F1-9AAD-1EDAF29866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229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3D68-C858-4B2C-9FC9-647125635835}" type="datetime1">
              <a:rPr lang="pt-BR" smtClean="0"/>
              <a:t>27/04/2017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C101-41C2-48F1-9AAD-1EDAF29866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55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E542-EBBF-4A2A-9D01-9D4F3F9130DA}" type="datetime1">
              <a:rPr lang="pt-BR" smtClean="0"/>
              <a:t>27/04/2017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C101-41C2-48F1-9AAD-1EDAF29866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27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5ADB8-218B-4810-A5ED-DC97B190FBDF}" type="datetime1">
              <a:rPr lang="pt-BR" smtClean="0"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FC101-41C2-48F1-9AAD-1EDAF29866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87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.xml"/><Relationship Id="rId4" Type="http://schemas.openxmlformats.org/officeDocument/2006/relationships/slide" Target="slide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slide" Target="slide102.xml"/><Relationship Id="rId3" Type="http://schemas.openxmlformats.org/officeDocument/2006/relationships/image" Target="../media/image8.png"/><Relationship Id="rId7" Type="http://schemas.openxmlformats.org/officeDocument/2006/relationships/slide" Target="slide10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0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slide" Target="slide104.xml"/><Relationship Id="rId3" Type="http://schemas.openxmlformats.org/officeDocument/2006/relationships/image" Target="../media/image8.png"/><Relationship Id="rId7" Type="http://schemas.openxmlformats.org/officeDocument/2006/relationships/slide" Target="slide10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slide" Target="slide10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7" Type="http://schemas.openxmlformats.org/officeDocument/2006/relationships/slide" Target="slide10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05.xml"/><Relationship Id="rId4" Type="http://schemas.openxmlformats.org/officeDocument/2006/relationships/slide" Target="slide10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6.xml"/><Relationship Id="rId4" Type="http://schemas.openxmlformats.org/officeDocument/2006/relationships/slide" Target="slide10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hyperlink" Target="mailto:denis.Pedro@sebrae.com.br" TargetMode="External"/><Relationship Id="rId3" Type="http://schemas.openxmlformats.org/officeDocument/2006/relationships/image" Target="../media/image18.png"/><Relationship Id="rId7" Type="http://schemas.openxmlformats.org/officeDocument/2006/relationships/hyperlink" Target="mailto:paulo.fonseca@sebrae.com.b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2.xml"/><Relationship Id="rId7" Type="http://schemas.openxmlformats.org/officeDocument/2006/relationships/slide" Target="slide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7.xml"/><Relationship Id="rId4" Type="http://schemas.openxmlformats.org/officeDocument/2006/relationships/slide" Target="slide3.xml"/><Relationship Id="rId9" Type="http://schemas.openxmlformats.org/officeDocument/2006/relationships/slide" Target="slide10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6.xml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.xml"/><Relationship Id="rId4" Type="http://schemas.openxmlformats.org/officeDocument/2006/relationships/slide" Target="slid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9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7" Type="http://schemas.openxmlformats.org/officeDocument/2006/relationships/slide" Target="slide39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14.xml"/><Relationship Id="rId4" Type="http://schemas.openxmlformats.org/officeDocument/2006/relationships/slide" Target="slide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5.xml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1.xml"/><Relationship Id="rId5" Type="http://schemas.openxmlformats.org/officeDocument/2006/relationships/slide" Target="slide48.xml"/><Relationship Id="rId4" Type="http://schemas.openxmlformats.org/officeDocument/2006/relationships/slide" Target="slide4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7" Type="http://schemas.openxmlformats.org/officeDocument/2006/relationships/slide" Target="slide51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9.xml"/><Relationship Id="rId5" Type="http://schemas.openxmlformats.org/officeDocument/2006/relationships/slide" Target="slide14.xml"/><Relationship Id="rId4" Type="http://schemas.openxmlformats.org/officeDocument/2006/relationships/slide" Target="slide4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.xml"/><Relationship Id="rId4" Type="http://schemas.openxmlformats.org/officeDocument/2006/relationships/slide" Target="slide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1.xml"/><Relationship Id="rId5" Type="http://schemas.openxmlformats.org/officeDocument/2006/relationships/slide" Target="slide58.xml"/><Relationship Id="rId4" Type="http://schemas.openxmlformats.org/officeDocument/2006/relationships/slide" Target="slide5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1.xml"/><Relationship Id="rId4" Type="http://schemas.openxmlformats.org/officeDocument/2006/relationships/slide" Target="slide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4.xml"/><Relationship Id="rId4" Type="http://schemas.openxmlformats.org/officeDocument/2006/relationships/slide" Target="slide6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slide" Target="slide6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5.xml"/><Relationship Id="rId4" Type="http://schemas.openxmlformats.org/officeDocument/2006/relationships/slide" Target="slide1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6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1.xml"/><Relationship Id="rId4" Type="http://schemas.openxmlformats.org/officeDocument/2006/relationships/slide" Target="slide6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7" Type="http://schemas.openxmlformats.org/officeDocument/2006/relationships/slide" Target="slide71.xml"/><Relationship Id="rId2" Type="http://schemas.openxmlformats.org/officeDocument/2006/relationships/slide" Target="slide6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8.xml"/><Relationship Id="rId5" Type="http://schemas.openxmlformats.org/officeDocument/2006/relationships/slide" Target="slide69.xml"/><Relationship Id="rId4" Type="http://schemas.openxmlformats.org/officeDocument/2006/relationships/slide" Target="slide1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slide" Target="slide6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7.xml"/><Relationship Id="rId4" Type="http://schemas.openxmlformats.org/officeDocument/2006/relationships/slide" Target="slide7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slide" Target="slide7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7.xml"/><Relationship Id="rId5" Type="http://schemas.openxmlformats.org/officeDocument/2006/relationships/slide" Target="slide75.xml"/><Relationship Id="rId4" Type="http://schemas.openxmlformats.org/officeDocument/2006/relationships/slide" Target="slide1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slide" Target="slide7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7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3.xml"/><Relationship Id="rId4" Type="http://schemas.openxmlformats.org/officeDocument/2006/relationships/slide" Target="slide8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4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7" Type="http://schemas.openxmlformats.org/officeDocument/2006/relationships/slide" Target="slide83.xml"/><Relationship Id="rId2" Type="http://schemas.openxmlformats.org/officeDocument/2006/relationships/slide" Target="slide8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1.xml"/><Relationship Id="rId5" Type="http://schemas.openxmlformats.org/officeDocument/2006/relationships/slide" Target="slide14.xml"/><Relationship Id="rId4" Type="http://schemas.openxmlformats.org/officeDocument/2006/relationships/slide" Target="slide8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slide" Target="slide7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8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9.xml"/><Relationship Id="rId4" Type="http://schemas.openxmlformats.org/officeDocument/2006/relationships/slide" Target="slide8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85.xml"/><Relationship Id="rId7" Type="http://schemas.openxmlformats.org/officeDocument/2006/relationships/slide" Target="slide89.xml"/><Relationship Id="rId2" Type="http://schemas.openxmlformats.org/officeDocument/2006/relationships/slide" Target="slide7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2.xml"/><Relationship Id="rId5" Type="http://schemas.openxmlformats.org/officeDocument/2006/relationships/slide" Target="slide14.xml"/><Relationship Id="rId4" Type="http://schemas.openxmlformats.org/officeDocument/2006/relationships/slide" Target="slide8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86.xml"/><Relationship Id="rId2" Type="http://schemas.openxmlformats.org/officeDocument/2006/relationships/slide" Target="slide8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8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.xml"/><Relationship Id="rId4" Type="http://schemas.openxmlformats.org/officeDocument/2006/relationships/slide" Target="slide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93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5.xml"/><Relationship Id="rId4" Type="http://schemas.openxmlformats.org/officeDocument/2006/relationships/slide" Target="slide9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92.xml"/><Relationship Id="rId7" Type="http://schemas.openxmlformats.org/officeDocument/2006/relationships/slide" Target="slide95.xml"/><Relationship Id="rId2" Type="http://schemas.openxmlformats.org/officeDocument/2006/relationships/slide" Target="slide9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4.xml"/><Relationship Id="rId5" Type="http://schemas.openxmlformats.org/officeDocument/2006/relationships/slide" Target="slide93.xml"/><Relationship Id="rId4" Type="http://schemas.openxmlformats.org/officeDocument/2006/relationships/slide" Target="slide1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92.xml"/><Relationship Id="rId2" Type="http://schemas.openxmlformats.org/officeDocument/2006/relationships/slide" Target="slide9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9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97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99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slide" Target="slide96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9476877" y="6492875"/>
            <a:ext cx="2743200" cy="3651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1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jessica\AppData\Local\Temp\Rar$DIa0.869\26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esultado de imagem para logo sebrae 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034" y="6047283"/>
            <a:ext cx="1276793" cy="62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180" y="226854"/>
            <a:ext cx="1277123" cy="712813"/>
          </a:xfrm>
          <a:prstGeom prst="rect">
            <a:avLst/>
          </a:prstGeom>
        </p:spPr>
      </p:pic>
      <p:sp>
        <p:nvSpPr>
          <p:cNvPr id="7" name="Retângulo 6">
            <a:hlinkClick r:id="rId6" action="ppaction://hlinksldjump"/>
          </p:cNvPr>
          <p:cNvSpPr/>
          <p:nvPr/>
        </p:nvSpPr>
        <p:spPr>
          <a:xfrm>
            <a:off x="621482" y="2879304"/>
            <a:ext cx="4462245" cy="482584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pt-BR" sz="8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SEI 2016</a:t>
            </a:r>
            <a:endParaRPr lang="pt-BR" sz="8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015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m para empreen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227" y="-3536"/>
            <a:ext cx="11274806" cy="684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tângulo 23"/>
          <p:cNvSpPr/>
          <p:nvPr/>
        </p:nvSpPr>
        <p:spPr>
          <a:xfrm>
            <a:off x="2650921" y="1231091"/>
            <a:ext cx="8800051" cy="537451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pt-BR" sz="2100" dirty="0"/>
          </a:p>
        </p:txBody>
      </p:sp>
      <p:sp>
        <p:nvSpPr>
          <p:cNvPr id="12" name="Retângulo 11">
            <a:hlinkClick r:id="rId4" action="ppaction://hlinksldjump"/>
          </p:cNvPr>
          <p:cNvSpPr/>
          <p:nvPr/>
        </p:nvSpPr>
        <p:spPr>
          <a:xfrm>
            <a:off x="4028213" y="290053"/>
            <a:ext cx="3730132" cy="482584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pt-BR" sz="72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SEI 2016</a:t>
            </a:r>
            <a:endParaRPr lang="pt-BR" sz="7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9382387" y="6423045"/>
            <a:ext cx="2743200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10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44622" y="3562505"/>
            <a:ext cx="1862349" cy="74662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Tópicos da pesquisa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44622" y="2457976"/>
            <a:ext cx="1862349" cy="72145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Metodologia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44622" y="5908228"/>
            <a:ext cx="1862349" cy="697380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Resultados</a:t>
            </a:r>
            <a:endParaRPr lang="pt-BR" sz="20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36233" y="4745629"/>
            <a:ext cx="1870738" cy="7273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Perfil dos entrevistados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36228" y="1231091"/>
            <a:ext cx="1870743" cy="79058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Objetivo da pesquisa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963896" y="1511567"/>
            <a:ext cx="8361241" cy="390106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Presencial </a:t>
            </a:r>
            <a:r>
              <a:rPr lang="pt-BR" dirty="0">
                <a:latin typeface="Segoe UI Symbol" pitchFamily="34" charset="0"/>
                <a:ea typeface="Segoe UI Symbol" pitchFamily="34" charset="0"/>
              </a:rPr>
              <a:t>- SEI 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Clicar;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Presencial </a:t>
            </a:r>
            <a:r>
              <a:rPr lang="pt-BR" dirty="0">
                <a:latin typeface="Segoe UI Symbol" pitchFamily="34" charset="0"/>
                <a:ea typeface="Segoe UI Symbol" pitchFamily="34" charset="0"/>
              </a:rPr>
              <a:t>- SEI 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Comprar;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Presencial </a:t>
            </a:r>
            <a:r>
              <a:rPr lang="pt-BR" dirty="0">
                <a:latin typeface="Segoe UI Symbol" pitchFamily="34" charset="0"/>
                <a:ea typeface="Segoe UI Symbol" pitchFamily="34" charset="0"/>
              </a:rPr>
              <a:t>- SEI Controlar o Meu Dinheiro 1º 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Encontro;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Presencial </a:t>
            </a:r>
            <a:r>
              <a:rPr lang="pt-BR" dirty="0">
                <a:latin typeface="Segoe UI Symbol" pitchFamily="34" charset="0"/>
                <a:ea typeface="Segoe UI Symbol" pitchFamily="34" charset="0"/>
              </a:rPr>
              <a:t>- SEI Controlar o Meu Dinheiro 2º 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Encontro;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Presencial </a:t>
            </a:r>
            <a:r>
              <a:rPr lang="pt-BR" dirty="0">
                <a:latin typeface="Segoe UI Symbol" pitchFamily="34" charset="0"/>
                <a:ea typeface="Segoe UI Symbol" pitchFamily="34" charset="0"/>
              </a:rPr>
              <a:t>- SEI 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Crescer;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Presencial </a:t>
            </a:r>
            <a:r>
              <a:rPr lang="pt-BR" dirty="0">
                <a:latin typeface="Segoe UI Symbol" pitchFamily="34" charset="0"/>
                <a:ea typeface="Segoe UI Symbol" pitchFamily="34" charset="0"/>
              </a:rPr>
              <a:t>- SEI 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Empreender;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Presencial </a:t>
            </a:r>
            <a:r>
              <a:rPr lang="pt-BR" dirty="0">
                <a:latin typeface="Segoe UI Symbol" pitchFamily="34" charset="0"/>
                <a:ea typeface="Segoe UI Symbol" pitchFamily="34" charset="0"/>
              </a:rPr>
              <a:t>- SEI Formar 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Preço;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Presencial </a:t>
            </a:r>
            <a:r>
              <a:rPr lang="pt-BR" dirty="0">
                <a:latin typeface="Segoe UI Symbol" pitchFamily="34" charset="0"/>
                <a:ea typeface="Segoe UI Symbol" pitchFamily="34" charset="0"/>
              </a:rPr>
              <a:t>- Sei 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Inovar;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Presencial </a:t>
            </a:r>
            <a:r>
              <a:rPr lang="pt-BR" dirty="0">
                <a:latin typeface="Segoe UI Symbol" pitchFamily="34" charset="0"/>
                <a:ea typeface="Segoe UI Symbol" pitchFamily="34" charset="0"/>
              </a:rPr>
              <a:t>- SEI 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Planejar;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Presencial </a:t>
            </a:r>
            <a:r>
              <a:rPr lang="pt-BR" dirty="0">
                <a:latin typeface="Segoe UI Symbol" pitchFamily="34" charset="0"/>
                <a:ea typeface="Segoe UI Symbol" pitchFamily="34" charset="0"/>
              </a:rPr>
              <a:t>- SEI Produzir Alimento 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Seguro;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Presencial </a:t>
            </a:r>
            <a:r>
              <a:rPr lang="pt-BR" dirty="0">
                <a:latin typeface="Segoe UI Symbol" pitchFamily="34" charset="0"/>
                <a:ea typeface="Segoe UI Symbol" pitchFamily="34" charset="0"/>
              </a:rPr>
              <a:t>- SEI Unir Forças para 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Melhorar;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Presencial </a:t>
            </a:r>
            <a:r>
              <a:rPr lang="pt-BR" dirty="0">
                <a:latin typeface="Segoe UI Symbol" pitchFamily="34" charset="0"/>
                <a:ea typeface="Segoe UI Symbol" pitchFamily="34" charset="0"/>
              </a:rPr>
              <a:t>- SEI 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Vender;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  <a:p>
            <a:pPr algn="just">
              <a:lnSpc>
                <a:spcPct val="150000"/>
              </a:lnSpc>
              <a:spcBef>
                <a:spcPts val="267"/>
              </a:spcBef>
            </a:pPr>
            <a:endParaRPr lang="pt-BR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8" name="Seta para a direita 17">
            <a:hlinkClick r:id="rId5" action="ppaction://hlinksldjump"/>
          </p:cNvPr>
          <p:cNvSpPr/>
          <p:nvPr/>
        </p:nvSpPr>
        <p:spPr>
          <a:xfrm>
            <a:off x="10737908" y="1378173"/>
            <a:ext cx="587230" cy="348690"/>
          </a:xfrm>
          <a:prstGeom prst="rightArrow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75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Q17: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Dê uma nota de 0 a 10 para o quanto o(a) Sr.(a) recomendaria a capacitação do Sebrae via SMS para outras pessoas, sendo que 0 significa “Com certeza, </a:t>
            </a:r>
            <a:r>
              <a:rPr lang="pt-BR" sz="1200" b="1" u="sng" dirty="0">
                <a:latin typeface="Segoe UI Symbol" pitchFamily="34" charset="0"/>
                <a:ea typeface="Segoe UI Symbol" pitchFamily="34" charset="0"/>
              </a:rPr>
              <a:t>não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 recomendaria” e 10 significa “Com certeza, recomendaria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” (Apenas SMS). </a:t>
            </a:r>
            <a:endParaRPr lang="pt-BR" sz="1200" b="1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1923793" y="4756139"/>
            <a:ext cx="1475656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solidFill>
                  <a:srgbClr val="C00000"/>
                </a:solidFill>
              </a:rPr>
              <a:t>Detratores do</a:t>
            </a:r>
          </a:p>
          <a:p>
            <a:pPr algn="ctr"/>
            <a:r>
              <a:rPr lang="pt-BR" sz="1600" dirty="0" smtClean="0">
                <a:solidFill>
                  <a:srgbClr val="C00000"/>
                </a:solidFill>
              </a:rPr>
              <a:t>SEI - SMS</a:t>
            </a:r>
          </a:p>
          <a:p>
            <a:pPr algn="ctr"/>
            <a:r>
              <a:rPr lang="pt-BR" sz="1100" dirty="0">
                <a:solidFill>
                  <a:srgbClr val="C00000"/>
                </a:solidFill>
              </a:rPr>
              <a:t>(</a:t>
            </a:r>
            <a:r>
              <a:rPr lang="pt-BR" sz="1100" dirty="0" smtClean="0">
                <a:solidFill>
                  <a:srgbClr val="C00000"/>
                </a:solidFill>
              </a:rPr>
              <a:t>NOTAS DE 0 a 6)</a:t>
            </a:r>
            <a:endParaRPr lang="pt-BR" sz="1100" dirty="0">
              <a:solidFill>
                <a:srgbClr val="C00000"/>
              </a:solidFill>
            </a:endParaRPr>
          </a:p>
        </p:txBody>
      </p:sp>
      <p:pic>
        <p:nvPicPr>
          <p:cNvPr id="42" name="Imagem 41"/>
          <p:cNvPicPr>
            <a:picLocks noChangeAspect="1"/>
          </p:cNvPicPr>
          <p:nvPr/>
        </p:nvPicPr>
        <p:blipFill>
          <a:blip r:embed="rId3" cstate="email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059" y="3396307"/>
            <a:ext cx="612020" cy="1193020"/>
          </a:xfrm>
          <a:prstGeom prst="rect">
            <a:avLst/>
          </a:prstGeom>
        </p:spPr>
      </p:pic>
      <p:sp>
        <p:nvSpPr>
          <p:cNvPr id="47" name="Retângulo 46"/>
          <p:cNvSpPr/>
          <p:nvPr/>
        </p:nvSpPr>
        <p:spPr>
          <a:xfrm>
            <a:off x="4197792" y="4761201"/>
            <a:ext cx="18465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solidFill>
                  <a:schemeClr val="accent4">
                    <a:lumMod val="75000"/>
                  </a:schemeClr>
                </a:solidFill>
              </a:rPr>
              <a:t>Neutros</a:t>
            </a:r>
          </a:p>
          <a:p>
            <a:pPr lvl="0" algn="ctr"/>
            <a:r>
              <a:rPr lang="pt-BR" sz="1100" dirty="0">
                <a:solidFill>
                  <a:schemeClr val="accent4">
                    <a:lumMod val="75000"/>
                  </a:schemeClr>
                </a:solidFill>
              </a:rPr>
              <a:t>(NOTAS DE </a:t>
            </a:r>
            <a:r>
              <a:rPr lang="pt-BR" sz="1100" dirty="0" smtClean="0">
                <a:solidFill>
                  <a:schemeClr val="accent4">
                    <a:lumMod val="75000"/>
                  </a:schemeClr>
                </a:solidFill>
              </a:rPr>
              <a:t>7 a 8)</a:t>
            </a:r>
            <a:endParaRPr lang="pt-BR" sz="11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5471150" y="4792289"/>
            <a:ext cx="60121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solidFill>
                  <a:schemeClr val="accent6">
                    <a:lumMod val="75000"/>
                  </a:schemeClr>
                </a:solidFill>
              </a:rPr>
              <a:t>Promotores do SEI - SMS</a:t>
            </a:r>
          </a:p>
          <a:p>
            <a:pPr algn="ctr"/>
            <a:r>
              <a:rPr lang="pt-BR" sz="1100" dirty="0">
                <a:solidFill>
                  <a:schemeClr val="accent6">
                    <a:lumMod val="75000"/>
                  </a:schemeClr>
                </a:solidFill>
              </a:rPr>
              <a:t>(NOTAS DE </a:t>
            </a:r>
            <a:r>
              <a:rPr lang="pt-BR" sz="1100" dirty="0" smtClean="0">
                <a:solidFill>
                  <a:schemeClr val="accent6">
                    <a:lumMod val="75000"/>
                  </a:schemeClr>
                </a:solidFill>
              </a:rPr>
              <a:t>9 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pt-BR" sz="1100" dirty="0" smtClean="0">
                <a:solidFill>
                  <a:schemeClr val="accent6">
                    <a:lumMod val="75000"/>
                  </a:schemeClr>
                </a:solidFill>
              </a:rPr>
              <a:t>10)</a:t>
            </a:r>
            <a:endParaRPr lang="pt-BR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2287183" y="2839806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rgbClr val="C00000"/>
                </a:solidFill>
              </a:rPr>
              <a:t>15%</a:t>
            </a: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51" name="Retângulo 50"/>
          <p:cNvSpPr/>
          <p:nvPr/>
        </p:nvSpPr>
        <p:spPr>
          <a:xfrm>
            <a:off x="7933353" y="2857034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  <a:t>68,3%</a:t>
            </a:r>
            <a:endParaRPr lang="pt-B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4576498" y="2858280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chemeClr val="accent4">
                    <a:lumMod val="75000"/>
                  </a:schemeClr>
                </a:solidFill>
              </a:rPr>
              <a:t>16,7%</a:t>
            </a:r>
            <a:endParaRPr lang="pt-BR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1601627" y="1855213"/>
            <a:ext cx="2415657" cy="523220"/>
          </a:xfrm>
          <a:prstGeom prst="rect">
            <a:avLst/>
          </a:prstGeom>
          <a:solidFill>
            <a:schemeClr val="accent2">
              <a:alpha val="8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NPS: 53,3%</a:t>
            </a:r>
            <a:endParaRPr lang="pt-BR" sz="28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9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5384" y="6585154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100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Recomendação da capacitação via SMS</a:t>
            </a:r>
            <a:endParaRPr lang="pt-BR" sz="3200" b="1" i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0" y="6186356"/>
            <a:ext cx="2960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209 (Apenas SMS)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pic>
        <p:nvPicPr>
          <p:cNvPr id="6150" name="Picture 6" descr="Imagem relacion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04" t="33633" r="76901" b="28782"/>
          <a:stretch/>
        </p:blipFill>
        <p:spPr bwMode="auto">
          <a:xfrm>
            <a:off x="2625092" y="3290396"/>
            <a:ext cx="1057013" cy="14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m relacion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617" t="33280" r="31586" b="29135"/>
          <a:stretch/>
        </p:blipFill>
        <p:spPr bwMode="auto">
          <a:xfrm>
            <a:off x="3997597" y="3293532"/>
            <a:ext cx="559894" cy="14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Imagem relacion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617" t="33280" r="31586" b="29135"/>
          <a:stretch/>
        </p:blipFill>
        <p:spPr bwMode="auto">
          <a:xfrm>
            <a:off x="4513625" y="3293532"/>
            <a:ext cx="559894" cy="14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Imagem relacion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617" t="33280" r="31586" b="29135"/>
          <a:stretch/>
        </p:blipFill>
        <p:spPr bwMode="auto">
          <a:xfrm>
            <a:off x="5037562" y="3301471"/>
            <a:ext cx="559894" cy="14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4" descr="Resultado de imagem para detratores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485" t="24494" r="9081" b="35153"/>
          <a:stretch/>
        </p:blipFill>
        <p:spPr bwMode="auto">
          <a:xfrm>
            <a:off x="6378591" y="3319945"/>
            <a:ext cx="690693" cy="14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159154" y="3901430"/>
            <a:ext cx="394283" cy="812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Retângulo 54"/>
          <p:cNvSpPr/>
          <p:nvPr/>
        </p:nvSpPr>
        <p:spPr>
          <a:xfrm>
            <a:off x="6131190" y="3833685"/>
            <a:ext cx="394283" cy="135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6276600" y="3744703"/>
            <a:ext cx="209725" cy="2076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6" name="Picture 14" descr="Resultado de imagem para detratores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485" t="24494" r="9081" b="35153"/>
          <a:stretch/>
        </p:blipFill>
        <p:spPr bwMode="auto">
          <a:xfrm>
            <a:off x="6851169" y="3319945"/>
            <a:ext cx="690693" cy="14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4" descr="Resultado de imagem para detratores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485" t="24494" r="9081" b="35153"/>
          <a:stretch/>
        </p:blipFill>
        <p:spPr bwMode="auto">
          <a:xfrm>
            <a:off x="7332264" y="3319945"/>
            <a:ext cx="690693" cy="14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4" descr="Resultado de imagem para detratores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485" t="24494" r="9081" b="35153"/>
          <a:stretch/>
        </p:blipFill>
        <p:spPr bwMode="auto">
          <a:xfrm>
            <a:off x="7808913" y="3318699"/>
            <a:ext cx="690693" cy="14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4" descr="Resultado de imagem para detratores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485" t="24494" r="9081" b="35153"/>
          <a:stretch/>
        </p:blipFill>
        <p:spPr bwMode="auto">
          <a:xfrm>
            <a:off x="8274498" y="3318295"/>
            <a:ext cx="690693" cy="14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4" descr="Resultado de imagem para detratores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485" t="24494" r="9081" b="35153"/>
          <a:stretch/>
        </p:blipFill>
        <p:spPr bwMode="auto">
          <a:xfrm>
            <a:off x="8755593" y="3318295"/>
            <a:ext cx="690693" cy="14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4" descr="Resultado de imagem para detratores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485" t="24494" r="9081" b="35153"/>
          <a:stretch/>
        </p:blipFill>
        <p:spPr bwMode="auto">
          <a:xfrm>
            <a:off x="9232242" y="3317049"/>
            <a:ext cx="690693" cy="14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Imagem relacion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617" t="33280" r="31586" b="29135"/>
          <a:stretch/>
        </p:blipFill>
        <p:spPr bwMode="auto">
          <a:xfrm>
            <a:off x="5580878" y="3310310"/>
            <a:ext cx="559894" cy="14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Imagem relacionada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52" t="33633" r="76901" b="28782"/>
          <a:stretch/>
        </p:blipFill>
        <p:spPr bwMode="auto">
          <a:xfrm>
            <a:off x="2128749" y="3285184"/>
            <a:ext cx="528507" cy="14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Resultado de imagem para detratores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485" t="24494" r="9081" b="35153"/>
          <a:stretch/>
        </p:blipFill>
        <p:spPr bwMode="auto">
          <a:xfrm>
            <a:off x="9713556" y="3319945"/>
            <a:ext cx="690693" cy="14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tângulo 38"/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40" name="Conector reto 39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6" descr="Imagem relacionada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52" t="33633" r="76901" b="28782"/>
          <a:stretch/>
        </p:blipFill>
        <p:spPr bwMode="auto">
          <a:xfrm>
            <a:off x="1609353" y="3293532"/>
            <a:ext cx="528507" cy="14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tângulo 40">
            <a:hlinkClick r:id="rId7" action="ppaction://hlinksldjump"/>
          </p:cNvPr>
          <p:cNvSpPr/>
          <p:nvPr/>
        </p:nvSpPr>
        <p:spPr>
          <a:xfrm>
            <a:off x="1550328" y="753750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5" name="Retângulo 44">
            <a:hlinkClick r:id="rId8" action="ppaction://hlinksldjump"/>
          </p:cNvPr>
          <p:cNvSpPr/>
          <p:nvPr/>
        </p:nvSpPr>
        <p:spPr>
          <a:xfrm>
            <a:off x="2782433" y="759034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Q17: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Dê uma nota de 0 a 10 para o quanto o(a) Sr.(a) recomendaria a capacitação do Sebrae via SMS para outras pessoas, sendo que 0 significa “Com certeza, </a:t>
            </a:r>
            <a:r>
              <a:rPr lang="pt-BR" sz="1200" b="1" u="sng" dirty="0">
                <a:latin typeface="Segoe UI Symbol" pitchFamily="34" charset="0"/>
                <a:ea typeface="Segoe UI Symbol" pitchFamily="34" charset="0"/>
              </a:rPr>
              <a:t>não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 recomendaria” e 10 significa “Com certeza, recomendaria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” (Apenas SMS). </a:t>
            </a:r>
            <a:endParaRPr lang="pt-BR" sz="1200" b="1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9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5384" y="6585154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101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Recomendação da capacitação via SMS</a:t>
            </a:r>
            <a:endParaRPr lang="pt-BR" sz="3200" b="1" i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0" y="6186356"/>
            <a:ext cx="2960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209 (Apenas SMS)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3" name="Retângulo 42">
            <a:hlinkClick r:id="rId3" action="ppaction://hlinksldjump"/>
          </p:cNvPr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45" name="Conector reto 44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/>
          <p:cNvSpPr/>
          <p:nvPr/>
        </p:nvSpPr>
        <p:spPr>
          <a:xfrm>
            <a:off x="1550328" y="753750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49" name="Tabela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334844"/>
              </p:ext>
            </p:extLst>
          </p:nvPr>
        </p:nvGraphicFramePr>
        <p:xfrm>
          <a:off x="597074" y="1540254"/>
          <a:ext cx="3325569" cy="4370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0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70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54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407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Média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8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NPS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735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AC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5,0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735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AL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8,7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735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AM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8,9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60,0%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735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AP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7,6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66,6%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735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BA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10,0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735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CE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9,5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84,6%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735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DF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8,2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33,4%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735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ES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9,2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66,7%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735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GO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7,8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53" name="Tabela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52866"/>
              </p:ext>
            </p:extLst>
          </p:nvPr>
        </p:nvGraphicFramePr>
        <p:xfrm>
          <a:off x="4678014" y="1484249"/>
          <a:ext cx="3167269" cy="4439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4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59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0949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Média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8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NPS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281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MA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8,1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44,5%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4281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MG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8,6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47,4%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4281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MS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8,7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4281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MT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6,6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4281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PA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9,7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4281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PB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8,7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4281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PE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8,3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36,4%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4281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PI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10,0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4281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PR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9,2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66,7%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57" name="Tabela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813091"/>
              </p:ext>
            </p:extLst>
          </p:nvPr>
        </p:nvGraphicFramePr>
        <p:xfrm>
          <a:off x="8574158" y="1457743"/>
          <a:ext cx="2987736" cy="4505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5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00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21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7531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Média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8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NPS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0912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RJ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9,0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0912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RN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8,3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62,5%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0912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RO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10,0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0912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RR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0912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RS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2,5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0912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SC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9,3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0912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SE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9,6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0912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SP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8,4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52,9%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0912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TO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9,7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2" name="Retângulo 11">
            <a:hlinkClick r:id="rId4" action="ppaction://hlinksldjump"/>
          </p:cNvPr>
          <p:cNvSpPr/>
          <p:nvPr/>
        </p:nvSpPr>
        <p:spPr>
          <a:xfrm>
            <a:off x="2781874" y="753750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5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Q17: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Dê uma nota de 0 a 10 para o quanto o(a) Sr.(a) recomendaria a capacitação do Sebrae via SMS para outras pessoas, sendo que 0 significa “Com certeza, </a:t>
            </a:r>
            <a:r>
              <a:rPr lang="pt-BR" sz="1200" b="1" u="sng" dirty="0">
                <a:latin typeface="Segoe UI Symbol" pitchFamily="34" charset="0"/>
                <a:ea typeface="Segoe UI Symbol" pitchFamily="34" charset="0"/>
              </a:rPr>
              <a:t>não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 recomendaria” e 10 significa “Com certeza, recomendaria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” (Apenas SMS). </a:t>
            </a:r>
            <a:endParaRPr lang="pt-BR" sz="1200" b="1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9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5384" y="6585154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102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97668" y="3966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Recomendação da capacitação via SMS</a:t>
            </a:r>
            <a:endParaRPr lang="pt-BR" sz="3200" b="1" i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0" y="6186356"/>
            <a:ext cx="2960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209 (Apenas SMS)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49" name="Tabela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887258"/>
              </p:ext>
            </p:extLst>
          </p:nvPr>
        </p:nvGraphicFramePr>
        <p:xfrm>
          <a:off x="3118072" y="2330580"/>
          <a:ext cx="6032326" cy="174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30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77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14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4070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Média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8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NPS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735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SEI Controlar o meu dinheiro</a:t>
                      </a:r>
                      <a:endParaRPr lang="pt-BR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8,3</a:t>
                      </a:r>
                      <a:endParaRPr lang="pt-BR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53,6%</a:t>
                      </a:r>
                      <a:endParaRPr lang="pt-BR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735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SEI Unir</a:t>
                      </a:r>
                      <a:r>
                        <a:rPr lang="pt-BR" sz="2000" b="1" baseline="0" dirty="0" smtClean="0"/>
                        <a:t> Forças</a:t>
                      </a:r>
                      <a:endParaRPr lang="pt-BR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8,4</a:t>
                      </a:r>
                      <a:endParaRPr lang="pt-BR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22,2%</a:t>
                      </a:r>
                      <a:endParaRPr lang="pt-BR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735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SEI Vender</a:t>
                      </a:r>
                      <a:endParaRPr lang="pt-BR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8,8</a:t>
                      </a:r>
                      <a:endParaRPr lang="pt-BR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56,9</a:t>
                      </a:r>
                      <a:endParaRPr lang="pt-BR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02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Q16: </a:t>
            </a:r>
            <a:r>
              <a:rPr lang="pt-BR" sz="1200" b="1" dirty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Dê uma nota de 0 a 10 para o quanto o(a) Sr.(a) recomendaria o curso/ oficina do Sebrae para outras pessoas, sendo que 0 significa “Com certeza, </a:t>
            </a:r>
            <a:r>
              <a:rPr lang="pt-BR" sz="1200" b="1" u="sng" dirty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não</a:t>
            </a:r>
            <a:r>
              <a:rPr lang="pt-BR" sz="1200" b="1" dirty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 recomendaria” e 10 significa “Com certeza, recomendaria</a:t>
            </a:r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” (Exceto SMS).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1497098" y="4764528"/>
            <a:ext cx="1475656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solidFill>
                  <a:srgbClr val="C00000"/>
                </a:solidFill>
              </a:rPr>
              <a:t>Detratores do</a:t>
            </a:r>
          </a:p>
          <a:p>
            <a:pPr algn="ctr"/>
            <a:r>
              <a:rPr lang="pt-BR" sz="1600" dirty="0" smtClean="0">
                <a:solidFill>
                  <a:srgbClr val="C00000"/>
                </a:solidFill>
              </a:rPr>
              <a:t>SEI</a:t>
            </a:r>
          </a:p>
          <a:p>
            <a:pPr algn="ctr"/>
            <a:r>
              <a:rPr lang="pt-BR" sz="1100" dirty="0">
                <a:solidFill>
                  <a:srgbClr val="C00000"/>
                </a:solidFill>
              </a:rPr>
              <a:t>(</a:t>
            </a:r>
            <a:r>
              <a:rPr lang="pt-BR" sz="1100" dirty="0" smtClean="0">
                <a:solidFill>
                  <a:srgbClr val="C00000"/>
                </a:solidFill>
              </a:rPr>
              <a:t>NOTAS DE 0 a 6)</a:t>
            </a:r>
            <a:endParaRPr lang="pt-BR" sz="1100" dirty="0">
              <a:solidFill>
                <a:srgbClr val="C00000"/>
              </a:solidFill>
            </a:endParaRPr>
          </a:p>
        </p:txBody>
      </p:sp>
      <p:pic>
        <p:nvPicPr>
          <p:cNvPr id="42" name="Imagem 41"/>
          <p:cNvPicPr>
            <a:picLocks noChangeAspect="1"/>
          </p:cNvPicPr>
          <p:nvPr/>
        </p:nvPicPr>
        <p:blipFill>
          <a:blip r:embed="rId3" cstate="email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523" y="3396307"/>
            <a:ext cx="612020" cy="1193020"/>
          </a:xfrm>
          <a:prstGeom prst="rect">
            <a:avLst/>
          </a:prstGeom>
        </p:spPr>
      </p:pic>
      <p:sp>
        <p:nvSpPr>
          <p:cNvPr id="47" name="Retângulo 46"/>
          <p:cNvSpPr/>
          <p:nvPr/>
        </p:nvSpPr>
        <p:spPr>
          <a:xfrm>
            <a:off x="3192256" y="4761201"/>
            <a:ext cx="18465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solidFill>
                  <a:schemeClr val="accent4">
                    <a:lumMod val="75000"/>
                  </a:schemeClr>
                </a:solidFill>
              </a:rPr>
              <a:t>Neutros</a:t>
            </a:r>
          </a:p>
          <a:p>
            <a:pPr lvl="0" algn="ctr"/>
            <a:r>
              <a:rPr lang="pt-BR" sz="1100" dirty="0">
                <a:solidFill>
                  <a:schemeClr val="accent4">
                    <a:lumMod val="75000"/>
                  </a:schemeClr>
                </a:solidFill>
              </a:rPr>
              <a:t>(NOTAS DE </a:t>
            </a:r>
            <a:r>
              <a:rPr lang="pt-BR" sz="1100" dirty="0" smtClean="0">
                <a:solidFill>
                  <a:schemeClr val="accent4">
                    <a:lumMod val="75000"/>
                  </a:schemeClr>
                </a:solidFill>
              </a:rPr>
              <a:t>7 a 8)</a:t>
            </a:r>
            <a:endParaRPr lang="pt-BR" sz="11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4843119" y="4792289"/>
            <a:ext cx="60121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solidFill>
                  <a:schemeClr val="accent6">
                    <a:lumMod val="75000"/>
                  </a:schemeClr>
                </a:solidFill>
              </a:rPr>
              <a:t>Promotores do SEI</a:t>
            </a:r>
          </a:p>
          <a:p>
            <a:pPr algn="ctr"/>
            <a:r>
              <a:rPr lang="pt-BR" sz="1100" dirty="0">
                <a:solidFill>
                  <a:schemeClr val="accent6">
                    <a:lumMod val="75000"/>
                  </a:schemeClr>
                </a:solidFill>
              </a:rPr>
              <a:t>(NOTAS DE </a:t>
            </a:r>
            <a:r>
              <a:rPr lang="pt-BR" sz="1100" dirty="0" smtClean="0">
                <a:solidFill>
                  <a:schemeClr val="accent6">
                    <a:lumMod val="75000"/>
                  </a:schemeClr>
                </a:solidFill>
              </a:rPr>
              <a:t>9 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pt-BR" sz="1100" dirty="0" smtClean="0">
                <a:solidFill>
                  <a:schemeClr val="accent6">
                    <a:lumMod val="75000"/>
                  </a:schemeClr>
                </a:solidFill>
              </a:rPr>
              <a:t>10)</a:t>
            </a:r>
            <a:endParaRPr lang="pt-BR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1844238" y="2840256"/>
            <a:ext cx="792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rgbClr val="C00000"/>
                </a:solidFill>
              </a:rPr>
              <a:t>2,1%</a:t>
            </a: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51" name="Retângulo 50"/>
          <p:cNvSpPr/>
          <p:nvPr/>
        </p:nvSpPr>
        <p:spPr>
          <a:xfrm>
            <a:off x="7245455" y="2857034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  <a:t>88,7%</a:t>
            </a:r>
            <a:endParaRPr lang="pt-B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3628541" y="2858280"/>
            <a:ext cx="792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chemeClr val="accent4">
                    <a:lumMod val="75000"/>
                  </a:schemeClr>
                </a:solidFill>
              </a:rPr>
              <a:t>9,1%</a:t>
            </a:r>
            <a:endParaRPr lang="pt-BR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3400830" y="1385660"/>
            <a:ext cx="4635142" cy="523220"/>
          </a:xfrm>
          <a:prstGeom prst="rect">
            <a:avLst/>
          </a:prstGeom>
          <a:solidFill>
            <a:schemeClr val="accent2">
              <a:alpha val="8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NPS pesquisa 2017: 86,6%</a:t>
            </a:r>
            <a:endParaRPr lang="pt-BR" sz="28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9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5384" y="6492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103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3400830" y="1922257"/>
            <a:ext cx="4635142" cy="523220"/>
          </a:xfrm>
          <a:prstGeom prst="rect">
            <a:avLst/>
          </a:prstGeom>
          <a:solidFill>
            <a:schemeClr val="accent2">
              <a:alpha val="8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NPS pesquisa 2016: 81,4%</a:t>
            </a:r>
            <a:endParaRPr lang="pt-BR" sz="28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Recomendação do curso/oficina</a:t>
            </a:r>
            <a:endParaRPr lang="pt-BR" sz="3200" b="1" i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0" y="6186356"/>
            <a:ext cx="4314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5.264 (Cursos presenciais e a distância)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pic>
        <p:nvPicPr>
          <p:cNvPr id="6150" name="Picture 6" descr="Imagem relacion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04" t="33633" r="76901" b="28782"/>
          <a:stretch/>
        </p:blipFill>
        <p:spPr bwMode="auto">
          <a:xfrm>
            <a:off x="1686668" y="3298785"/>
            <a:ext cx="1057013" cy="14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m relacion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617" t="33280" r="31586" b="29135"/>
          <a:stretch/>
        </p:blipFill>
        <p:spPr bwMode="auto">
          <a:xfrm>
            <a:off x="2992061" y="3293532"/>
            <a:ext cx="559894" cy="14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Imagem relacion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617" t="33280" r="31586" b="29135"/>
          <a:stretch/>
        </p:blipFill>
        <p:spPr bwMode="auto">
          <a:xfrm>
            <a:off x="3508089" y="3293532"/>
            <a:ext cx="559894" cy="14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Imagem relacion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617" t="33280" r="31586" b="29135"/>
          <a:stretch/>
        </p:blipFill>
        <p:spPr bwMode="auto">
          <a:xfrm>
            <a:off x="4032026" y="3301471"/>
            <a:ext cx="559894" cy="14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4" descr="Resultado de imagem para detratores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485" t="24494" r="9081" b="35153"/>
          <a:stretch/>
        </p:blipFill>
        <p:spPr bwMode="auto">
          <a:xfrm>
            <a:off x="5373055" y="3319945"/>
            <a:ext cx="690693" cy="14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153618" y="3901430"/>
            <a:ext cx="394283" cy="812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Retângulo 54"/>
          <p:cNvSpPr/>
          <p:nvPr/>
        </p:nvSpPr>
        <p:spPr>
          <a:xfrm>
            <a:off x="5125654" y="3833685"/>
            <a:ext cx="394283" cy="135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5271064" y="3744703"/>
            <a:ext cx="209725" cy="2076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6" name="Picture 14" descr="Resultado de imagem para detratores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485" t="24494" r="9081" b="35153"/>
          <a:stretch/>
        </p:blipFill>
        <p:spPr bwMode="auto">
          <a:xfrm>
            <a:off x="5845633" y="3319945"/>
            <a:ext cx="690693" cy="14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4" descr="Resultado de imagem para detratores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485" t="24494" r="9081" b="35153"/>
          <a:stretch/>
        </p:blipFill>
        <p:spPr bwMode="auto">
          <a:xfrm>
            <a:off x="6326728" y="3319945"/>
            <a:ext cx="690693" cy="14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4" descr="Resultado de imagem para detratores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485" t="24494" r="9081" b="35153"/>
          <a:stretch/>
        </p:blipFill>
        <p:spPr bwMode="auto">
          <a:xfrm>
            <a:off x="6803377" y="3318699"/>
            <a:ext cx="690693" cy="14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4" descr="Resultado de imagem para detratores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485" t="24494" r="9081" b="35153"/>
          <a:stretch/>
        </p:blipFill>
        <p:spPr bwMode="auto">
          <a:xfrm>
            <a:off x="7268962" y="3318295"/>
            <a:ext cx="690693" cy="14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4" descr="Resultado de imagem para detratores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485" t="24494" r="9081" b="35153"/>
          <a:stretch/>
        </p:blipFill>
        <p:spPr bwMode="auto">
          <a:xfrm>
            <a:off x="7750057" y="3318295"/>
            <a:ext cx="690693" cy="14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4" descr="Resultado de imagem para detratores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485" t="24494" r="9081" b="35153"/>
          <a:stretch/>
        </p:blipFill>
        <p:spPr bwMode="auto">
          <a:xfrm>
            <a:off x="8226706" y="3317049"/>
            <a:ext cx="690693" cy="14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Imagem relacion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617" t="33280" r="31586" b="29135"/>
          <a:stretch/>
        </p:blipFill>
        <p:spPr bwMode="auto">
          <a:xfrm>
            <a:off x="4575342" y="3310310"/>
            <a:ext cx="559894" cy="14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Resultado de imagem para detratores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485" t="24494" r="9081" b="35153"/>
          <a:stretch/>
        </p:blipFill>
        <p:spPr bwMode="auto">
          <a:xfrm>
            <a:off x="8708020" y="3319945"/>
            <a:ext cx="690693" cy="14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Resultado de imagem para detratores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485" t="24494" r="9081" b="35153"/>
          <a:stretch/>
        </p:blipFill>
        <p:spPr bwMode="auto">
          <a:xfrm>
            <a:off x="9189115" y="3319945"/>
            <a:ext cx="690693" cy="14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Resultado de imagem para detratores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485" t="24494" r="9081" b="35153"/>
          <a:stretch/>
        </p:blipFill>
        <p:spPr bwMode="auto">
          <a:xfrm>
            <a:off x="9665764" y="3318699"/>
            <a:ext cx="690693" cy="14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tângulo 39"/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41" name="Conector reto 40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7" action="ppaction://hlinksldjump"/>
          </p:cNvPr>
          <p:cNvSpPr/>
          <p:nvPr/>
        </p:nvSpPr>
        <p:spPr>
          <a:xfrm>
            <a:off x="2793677" y="752959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4" name="Retângulo 43">
            <a:hlinkClick r:id="rId8" action="ppaction://hlinksldjump"/>
          </p:cNvPr>
          <p:cNvSpPr/>
          <p:nvPr/>
        </p:nvSpPr>
        <p:spPr>
          <a:xfrm>
            <a:off x="1562131" y="75498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9" name="Retângulo 38">
            <a:hlinkClick r:id="rId9" action="ppaction://hlinksldjump"/>
          </p:cNvPr>
          <p:cNvSpPr/>
          <p:nvPr/>
        </p:nvSpPr>
        <p:spPr>
          <a:xfrm>
            <a:off x="4013420" y="759034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7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Q16: </a:t>
            </a:r>
            <a:r>
              <a:rPr lang="pt-BR" sz="1200" b="1" dirty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Dê uma nota de 0 a 10 para o quanto o(a) Sr.(a) recomendaria o curso/ oficina do Sebrae para outras pessoas, sendo que 0 significa “Com certeza, </a:t>
            </a:r>
            <a:r>
              <a:rPr lang="pt-BR" sz="1200" b="1" u="sng" dirty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não</a:t>
            </a:r>
            <a:r>
              <a:rPr lang="pt-BR" sz="1200" b="1" dirty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 recomendaria” e 10 significa “Com certeza, recomendaria</a:t>
            </a:r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” (Exceto SMS).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9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5384" y="6492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104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Recomendação do curso/oficina</a:t>
            </a:r>
            <a:endParaRPr lang="pt-BR" sz="3200" b="1" i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0" y="6186356"/>
            <a:ext cx="4314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5.264 (Cursos presenciais e a distância)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9" name="Retângulo 38">
            <a:hlinkClick r:id="rId3" action="ppaction://hlinksldjump"/>
          </p:cNvPr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45" name="Conector reto 44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>
            <a:hlinkClick r:id="rId4" action="ppaction://hlinksldjump"/>
          </p:cNvPr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49" name="Conector reto 48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52">
            <a:hlinkClick r:id="rId5" action="ppaction://hlinksldjump"/>
          </p:cNvPr>
          <p:cNvSpPr/>
          <p:nvPr/>
        </p:nvSpPr>
        <p:spPr>
          <a:xfrm>
            <a:off x="2781874" y="753750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57" name="Retângulo 56">
            <a:hlinkClick r:id="rId6" action="ppaction://hlinksldjump"/>
          </p:cNvPr>
          <p:cNvSpPr/>
          <p:nvPr/>
        </p:nvSpPr>
        <p:spPr>
          <a:xfrm>
            <a:off x="1553782" y="753750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58" name="Retângulo 57">
            <a:hlinkClick r:id="rId5" action="ppaction://hlinksldjump"/>
          </p:cNvPr>
          <p:cNvSpPr/>
          <p:nvPr/>
        </p:nvSpPr>
        <p:spPr>
          <a:xfrm>
            <a:off x="2785328" y="759034"/>
            <a:ext cx="1231546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66" name="Tabela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894440"/>
              </p:ext>
            </p:extLst>
          </p:nvPr>
        </p:nvGraphicFramePr>
        <p:xfrm>
          <a:off x="6905595" y="2219762"/>
          <a:ext cx="3580642" cy="2192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2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03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60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407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Média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8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NPS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735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INTERNET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9,6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89,5%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735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PRESENCIAL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9,5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86,8%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735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KIT EDUCATIVO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9,4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85,5%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6727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SMS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9,1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79,3%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0" name="Retângulo 69"/>
          <p:cNvSpPr/>
          <p:nvPr/>
        </p:nvSpPr>
        <p:spPr>
          <a:xfrm>
            <a:off x="817109" y="2812769"/>
            <a:ext cx="56896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No recorte por canal de mídia, o nível de recomendação dos cursos dos SEI acompanha ou supera a média nacional na maioria dos canais, com destaque para o de internet com 89,5% de recomendação. 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5" name="Retângulo 14">
            <a:hlinkClick r:id="rId7" action="ppaction://hlinksldjump"/>
          </p:cNvPr>
          <p:cNvSpPr/>
          <p:nvPr/>
        </p:nvSpPr>
        <p:spPr>
          <a:xfrm>
            <a:off x="4013420" y="759034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0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Q16: </a:t>
            </a:r>
            <a:r>
              <a:rPr lang="pt-BR" sz="1200" b="1" dirty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Dê uma nota de 0 a 10 para o quanto o(a) Sr.(a) recomendaria o curso/ oficina do Sebrae para outras pessoas, sendo que 0 significa “Com certeza, </a:t>
            </a:r>
            <a:r>
              <a:rPr lang="pt-BR" sz="1200" b="1" u="sng" dirty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não</a:t>
            </a:r>
            <a:r>
              <a:rPr lang="pt-BR" sz="1200" b="1" dirty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 recomendaria” e 10 significa “Com certeza, recomendaria</a:t>
            </a:r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” (Exceto SMS).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9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5384" y="6492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105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Recomendação do curso/oficina</a:t>
            </a:r>
            <a:endParaRPr lang="pt-BR" sz="3200" b="1" i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0" y="6186356"/>
            <a:ext cx="4314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5.264 (Cursos presenciais e a distância)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44" name="Tabela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379139"/>
              </p:ext>
            </p:extLst>
          </p:nvPr>
        </p:nvGraphicFramePr>
        <p:xfrm>
          <a:off x="597074" y="1540254"/>
          <a:ext cx="3325569" cy="4370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0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70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54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407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Média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8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NPS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735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AC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9,3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80,3%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735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AL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9,5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85,3%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735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AM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9,5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84,6%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735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AP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9,1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77,3%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735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BA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9,4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83,8%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735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CE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9,6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88,1%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735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DF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9,4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735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ES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9,7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91,8%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735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GO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9,5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86,1%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45" name="Tabela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858331"/>
              </p:ext>
            </p:extLst>
          </p:nvPr>
        </p:nvGraphicFramePr>
        <p:xfrm>
          <a:off x="4678014" y="1484249"/>
          <a:ext cx="3167269" cy="4439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4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59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0949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Média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8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NPS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281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MA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9,2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4281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MG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9,6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89,5%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4281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MS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9,5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85,4%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4281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MT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9,6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88,1%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4281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PA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9,6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4281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PB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9,2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4281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PE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9,7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4281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PI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9,6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4281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PR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9,6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87,3%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46" name="Tabela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144989"/>
              </p:ext>
            </p:extLst>
          </p:nvPr>
        </p:nvGraphicFramePr>
        <p:xfrm>
          <a:off x="8574158" y="1457743"/>
          <a:ext cx="2987736" cy="4505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5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00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21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7531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Média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8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NPS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0912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RJ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9,6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87,6%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0912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RN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9,5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83,1%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0912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RO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9,5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86,5%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0912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RR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9,0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72,9%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0912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RS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9,6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90,2%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0912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SC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9,4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83,2%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0912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SE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9,3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75,7%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0912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SP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9,5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85,8%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0912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TO</a:t>
                      </a:r>
                      <a:endParaRPr lang="pt-BR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9,5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83,8%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2" name="Retângulo 11">
            <a:hlinkClick r:id="rId3" action="ppaction://hlinksldjump"/>
          </p:cNvPr>
          <p:cNvSpPr/>
          <p:nvPr/>
        </p:nvSpPr>
        <p:spPr>
          <a:xfrm>
            <a:off x="318782" y="763373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2793677" y="753750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5" name="Retângulo 14">
            <a:hlinkClick r:id="rId4" action="ppaction://hlinksldjump"/>
          </p:cNvPr>
          <p:cNvSpPr/>
          <p:nvPr/>
        </p:nvSpPr>
        <p:spPr>
          <a:xfrm>
            <a:off x="1562131" y="75903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4013420" y="759034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2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Q16: </a:t>
            </a:r>
            <a:r>
              <a:rPr lang="pt-BR" sz="1200" b="1" dirty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Dê uma nota de 0 a 10 para o quanto o(a) Sr.(a) recomendaria o curso/ oficina do Sebrae para outras pessoas, sendo que 0 significa “Com certeza, </a:t>
            </a:r>
            <a:r>
              <a:rPr lang="pt-BR" sz="1200" b="1" u="sng" dirty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não</a:t>
            </a:r>
            <a:r>
              <a:rPr lang="pt-BR" sz="1200" b="1" dirty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 recomendaria” e 10 significa “Com certeza, recomendaria</a:t>
            </a:r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” (Exceto SMS).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9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5384" y="65563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106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Recomendação do curso/oficina</a:t>
            </a:r>
            <a:endParaRPr lang="pt-BR" sz="3200" b="1" i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0" y="6186356"/>
            <a:ext cx="4314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5.264 (Cursos presenciais e a distância)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07462"/>
              </p:ext>
            </p:extLst>
          </p:nvPr>
        </p:nvGraphicFramePr>
        <p:xfrm>
          <a:off x="304801" y="886034"/>
          <a:ext cx="5664200" cy="50908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4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6130"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Canal de Mídia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 smtClean="0">
                          <a:effectLst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NPS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1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Comprar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9,7</a:t>
                      </a:r>
                      <a:endParaRPr lang="pt-BR" sz="1200" dirty="0"/>
                    </a:p>
                  </a:txBody>
                  <a:tcPr marL="5307" marR="5307" marT="5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7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9,7</a:t>
                      </a:r>
                      <a:endParaRPr lang="pt-BR" sz="1200" dirty="0"/>
                    </a:p>
                  </a:txBody>
                  <a:tcPr marL="5307" marR="5307" marT="5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13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Controlar o Meu Dinheiro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9,7</a:t>
                      </a:r>
                      <a:endParaRPr lang="pt-BR" sz="1200" dirty="0"/>
                    </a:p>
                  </a:txBody>
                  <a:tcPr marL="5307" marR="5307" marT="5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61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 smtClean="0">
                          <a:effectLst/>
                        </a:rPr>
                        <a:t>Presencial (1 encontro)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9,6</a:t>
                      </a:r>
                      <a:endParaRPr lang="pt-BR" sz="1200" dirty="0"/>
                    </a:p>
                  </a:txBody>
                  <a:tcPr marL="5307" marR="5307" marT="5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61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 smtClean="0">
                          <a:effectLst/>
                        </a:rPr>
                        <a:t>Presencial (2 encontro)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9,3</a:t>
                      </a:r>
                      <a:endParaRPr lang="pt-BR" sz="1200" dirty="0"/>
                    </a:p>
                  </a:txBody>
                  <a:tcPr marL="5307" marR="5307" marT="5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61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SMS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8,8</a:t>
                      </a:r>
                      <a:endParaRPr lang="pt-BR" sz="1200" dirty="0"/>
                    </a:p>
                  </a:txBody>
                  <a:tcPr marL="5307" marR="5307" marT="5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61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Empreender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9,8</a:t>
                      </a:r>
                      <a:endParaRPr lang="pt-BR" sz="1200" dirty="0"/>
                    </a:p>
                  </a:txBody>
                  <a:tcPr marL="5307" marR="5307" marT="5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061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9,6</a:t>
                      </a:r>
                      <a:endParaRPr lang="pt-BR" sz="1200" dirty="0"/>
                    </a:p>
                  </a:txBody>
                  <a:tcPr marL="5307" marR="5307" marT="5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061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Planejar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Internet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9,7</a:t>
                      </a:r>
                      <a:endParaRPr lang="pt-BR" sz="1200" dirty="0"/>
                    </a:p>
                  </a:txBody>
                  <a:tcPr marL="5307" marR="5307" marT="5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061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9,6</a:t>
                      </a:r>
                      <a:endParaRPr lang="pt-BR" sz="1200" dirty="0"/>
                    </a:p>
                  </a:txBody>
                  <a:tcPr marL="5307" marR="5307" marT="5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0613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Unir Forças para Melhorar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9,5</a:t>
                      </a:r>
                      <a:endParaRPr lang="pt-BR" sz="1200" dirty="0"/>
                    </a:p>
                  </a:txBody>
                  <a:tcPr marL="5307" marR="5307" marT="5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061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9,4</a:t>
                      </a:r>
                      <a:endParaRPr lang="pt-BR" sz="1200" dirty="0"/>
                    </a:p>
                  </a:txBody>
                  <a:tcPr marL="5307" marR="5307" marT="5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061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SMS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9,4</a:t>
                      </a:r>
                      <a:endParaRPr lang="pt-BR" sz="1200" dirty="0"/>
                    </a:p>
                  </a:txBody>
                  <a:tcPr marL="5307" marR="5307" marT="5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0613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Vender!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9,6</a:t>
                      </a:r>
                      <a:endParaRPr lang="pt-BR" sz="1200" dirty="0"/>
                    </a:p>
                  </a:txBody>
                  <a:tcPr marL="5307" marR="5307" marT="5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061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9,5</a:t>
                      </a:r>
                      <a:endParaRPr lang="pt-BR" sz="1200" dirty="0"/>
                    </a:p>
                  </a:txBody>
                  <a:tcPr marL="5307" marR="5307" marT="5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061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SMS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9,6</a:t>
                      </a:r>
                      <a:endParaRPr lang="pt-BR" sz="1200" dirty="0"/>
                    </a:p>
                  </a:txBody>
                  <a:tcPr marL="5307" marR="5307" marT="5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115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divulgação do SEI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10,0</a:t>
                      </a:r>
                      <a:endParaRPr lang="pt-BR" sz="1200" dirty="0"/>
                    </a:p>
                  </a:txBody>
                  <a:tcPr marL="5307" marR="5307" marT="5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sensibilização do SEI Administrar - Kit aprender a empreender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9,6</a:t>
                      </a:r>
                      <a:endParaRPr lang="pt-BR" sz="1200" dirty="0"/>
                    </a:p>
                  </a:txBody>
                  <a:tcPr marL="5307" marR="5307" marT="5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061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sensibilização do SEI Administrar-Kit aprender a empreender serviços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10,0</a:t>
                      </a:r>
                      <a:endParaRPr lang="pt-BR" sz="1200" dirty="0"/>
                    </a:p>
                  </a:txBody>
                  <a:tcPr marL="5307" marR="5307" marT="5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189936"/>
              </p:ext>
            </p:extLst>
          </p:nvPr>
        </p:nvGraphicFramePr>
        <p:xfrm>
          <a:off x="6318250" y="1063625"/>
          <a:ext cx="5619751" cy="31917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9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03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sensibilização do SEI Vender - kit Boas Vendas!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/>
                        <a:t>10,0</a:t>
                      </a:r>
                      <a:endParaRPr lang="pt-BR" sz="1200" b="0" dirty="0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/>
                        <a:t>100%</a:t>
                      </a:r>
                      <a:endParaRPr lang="pt-BR" sz="1200" b="0" dirty="0"/>
                    </a:p>
                  </a:txBody>
                  <a:tcPr marL="3885" marR="3885" marT="388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Administrar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/>
                        <a:t>9,9</a:t>
                      </a:r>
                      <a:endParaRPr lang="pt-BR" sz="1200" b="0" dirty="0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/>
                        <a:t>98,3%</a:t>
                      </a:r>
                      <a:endParaRPr lang="pt-BR" sz="1200" b="0" dirty="0"/>
                    </a:p>
                  </a:txBody>
                  <a:tcPr marL="3885" marR="3885" marT="388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Clicar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/>
                        <a:t>9,6</a:t>
                      </a:r>
                      <a:endParaRPr lang="pt-BR" sz="1200" b="0" dirty="0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/>
                        <a:t>85,4%</a:t>
                      </a:r>
                      <a:endParaRPr lang="pt-BR" sz="1200" b="0" dirty="0"/>
                    </a:p>
                  </a:txBody>
                  <a:tcPr marL="3885" marR="3885" marT="388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Crescer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/>
                        <a:t>9,6</a:t>
                      </a:r>
                      <a:endParaRPr lang="pt-BR" sz="1200" b="0" dirty="0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/>
                        <a:t>89,8%</a:t>
                      </a:r>
                      <a:endParaRPr lang="pt-BR" sz="1200" b="0" dirty="0"/>
                    </a:p>
                  </a:txBody>
                  <a:tcPr marL="3885" marR="3885" marT="388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Formar Preço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/>
                        <a:t>9,6</a:t>
                      </a:r>
                      <a:endParaRPr lang="pt-BR" sz="1200" b="0" dirty="0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/>
                        <a:t>87,9%</a:t>
                      </a:r>
                      <a:endParaRPr lang="pt-BR" sz="1200" b="0" dirty="0"/>
                    </a:p>
                  </a:txBody>
                  <a:tcPr marL="3885" marR="3885" marT="388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Inovar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/>
                        <a:t>9,7</a:t>
                      </a:r>
                      <a:endParaRPr lang="pt-BR" sz="1200" b="0" dirty="0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/>
                        <a:t>86,2%</a:t>
                      </a:r>
                      <a:endParaRPr lang="pt-BR" sz="1200" b="0" dirty="0"/>
                    </a:p>
                  </a:txBody>
                  <a:tcPr marL="3885" marR="3885" marT="388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Aprender a Empreender</a:t>
                      </a:r>
                    </a:p>
                  </a:txBody>
                  <a:tcPr marL="3399" marR="3399" marT="339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Kit Educativo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/>
                        <a:t>9,8</a:t>
                      </a:r>
                      <a:endParaRPr lang="pt-BR" sz="1200" b="0" dirty="0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/>
                        <a:t>94,6%</a:t>
                      </a:r>
                      <a:endParaRPr lang="pt-BR" sz="1200" b="0" dirty="0"/>
                    </a:p>
                  </a:txBody>
                  <a:tcPr marL="3885" marR="3885" marT="388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Aprender a Empreender - Serviços</a:t>
                      </a:r>
                    </a:p>
                  </a:txBody>
                  <a:tcPr marL="3399" marR="3399" marT="339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Kit Educativo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/>
                        <a:t>9,5</a:t>
                      </a:r>
                      <a:endParaRPr lang="pt-BR" sz="1200" b="0" dirty="0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/>
                        <a:t>85,3%</a:t>
                      </a:r>
                      <a:endParaRPr lang="pt-BR" sz="1200" b="0" dirty="0"/>
                    </a:p>
                  </a:txBody>
                  <a:tcPr marL="3885" marR="3885" marT="388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770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Boas Vendas! Como vender mais e melhor no varejo</a:t>
                      </a:r>
                    </a:p>
                  </a:txBody>
                  <a:tcPr marL="3399" marR="3399" marT="339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Kit Educativo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/>
                        <a:t>9,4</a:t>
                      </a:r>
                      <a:endParaRPr lang="pt-BR" sz="1200" b="0" dirty="0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/>
                        <a:t>83,4%</a:t>
                      </a:r>
                      <a:endParaRPr lang="pt-BR" sz="1200" b="0" dirty="0"/>
                    </a:p>
                  </a:txBody>
                  <a:tcPr marL="3885" marR="3885" marT="388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080826"/>
              </p:ext>
            </p:extLst>
          </p:nvPr>
        </p:nvGraphicFramePr>
        <p:xfrm>
          <a:off x="8750300" y="873125"/>
          <a:ext cx="3187701" cy="1881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3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61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Canal de Mídia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 smtClean="0">
                          <a:effectLst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NPS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7" marR="5307" marT="5307" marB="0" anchor="b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26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b="1" dirty="0"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50806"/>
              </p:ext>
            </p:extLst>
          </p:nvPr>
        </p:nvGraphicFramePr>
        <p:xfrm>
          <a:off x="2114025" y="1826296"/>
          <a:ext cx="8003097" cy="30278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2768">
                  <a:extLst>
                    <a:ext uri="{9D8B030D-6E8A-4147-A177-3AD203B41FA5}">
                      <a16:colId xmlns:a16="http://schemas.microsoft.com/office/drawing/2014/main" xmlns="" val="147116790"/>
                    </a:ext>
                  </a:extLst>
                </a:gridCol>
                <a:gridCol w="2172748">
                  <a:extLst>
                    <a:ext uri="{9D8B030D-6E8A-4147-A177-3AD203B41FA5}">
                      <a16:colId xmlns:a16="http://schemas.microsoft.com/office/drawing/2014/main" xmlns="" val="4064645865"/>
                    </a:ext>
                  </a:extLst>
                </a:gridCol>
                <a:gridCol w="2147581">
                  <a:extLst>
                    <a:ext uri="{9D8B030D-6E8A-4147-A177-3AD203B41FA5}">
                      <a16:colId xmlns:a16="http://schemas.microsoft.com/office/drawing/2014/main" xmlns="" val="2653450830"/>
                    </a:ext>
                  </a:extLst>
                </a:gridCol>
              </a:tblGrid>
              <a:tr h="733999"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8681" marR="8681" marT="8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2016 (anterior)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B482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2017 (atual)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8681" marR="8681" marT="8681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8393492"/>
                  </a:ext>
                </a:extLst>
              </a:tr>
              <a:tr h="382308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Expectativa*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8,8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1124991"/>
                  </a:ext>
                </a:extLst>
              </a:tr>
              <a:tr h="382308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Qualidade do conteúdo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9,0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9,2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308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effectLst/>
                          <a:latin typeface="Segoe UI Symbol" pitchFamily="34" charset="0"/>
                          <a:ea typeface="Segoe UI Symbol" pitchFamily="34" charset="0"/>
                          <a:cs typeface="+mn-cs"/>
                        </a:rPr>
                        <a:t>Aplicabilidade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7,9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8,0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9028263"/>
                  </a:ext>
                </a:extLst>
              </a:tr>
              <a:tr h="382308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Efetividade*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8,0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2308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Satisfação geral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8,9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9,2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2308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NPS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81,4%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88,7%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107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91548" y="1093967"/>
            <a:ext cx="11268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Na comparação com a pesquisa de 2016, as notas médias aumentaram em praticamente todos os quesitos, o que fez com que o nível de recomendação do SEI (NPS) também aumentasse.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97668" y="339471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Série histórica</a:t>
            </a:r>
            <a:endParaRPr lang="pt-BR" sz="3200" b="1" i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11062" y="5205970"/>
            <a:ext cx="112244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latin typeface="Segoe UI Symbol" pitchFamily="34" charset="0"/>
                <a:ea typeface="Segoe UI Symbol" pitchFamily="34" charset="0"/>
              </a:rPr>
              <a:t>* Na pesquisa de 2016, a expectativa e a efetividade dos cursos foram medidas em percentuais e não com médias: 70% dos entrevistados informaram que suas expectativas com relação aos cursos foram atendidas e 88% dos entrevistados informaram que o curso deu resultado.</a:t>
            </a:r>
          </a:p>
          <a:p>
            <a:pPr algn="just"/>
            <a:r>
              <a:rPr lang="pt-BR" sz="1400" dirty="0" smtClean="0">
                <a:latin typeface="Segoe UI Symbol" pitchFamily="34" charset="0"/>
                <a:ea typeface="Segoe UI Symbol" pitchFamily="34" charset="0"/>
              </a:rPr>
              <a:t>Na pesquisa atual, 65% dos entrevistados informaram que tiveram suas expectativas atendidas e 81% informaram que o curso deu resultado para a empresa. </a:t>
            </a:r>
            <a:endParaRPr lang="pt-BR" sz="1400" dirty="0">
              <a:latin typeface="Segoe UI Symbol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93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108</a:t>
            </a:fld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jessica\AppData\Local\Temp\Rar$DIa0.306\OB82FJ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0" y="455384"/>
            <a:ext cx="4286774" cy="69738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accent6"/>
                </a:solidFill>
                <a:latin typeface="Segoe UI Symbol" pitchFamily="34" charset="0"/>
                <a:ea typeface="Segoe UI Symbol" pitchFamily="34" charset="0"/>
                <a:cs typeface="Segoe UI" pitchFamily="34" charset="0"/>
              </a:rPr>
              <a:t>Considerações finais</a:t>
            </a:r>
            <a:endParaRPr lang="pt-BR" sz="3200" b="1" dirty="0">
              <a:solidFill>
                <a:schemeClr val="accent6"/>
              </a:solidFill>
              <a:latin typeface="Segoe UI Symbol" pitchFamily="34" charset="0"/>
              <a:ea typeface="Segoe UI Symbol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3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ssica\AppData\Local\Temp\Rar$DIa0.748\20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1" t="20305" r="4712"/>
          <a:stretch/>
        </p:blipFill>
        <p:spPr bwMode="auto">
          <a:xfrm>
            <a:off x="-1" y="-8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109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5092117"/>
            <a:ext cx="10946674" cy="100667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latin typeface="Segoe UI Symbol" pitchFamily="34" charset="0"/>
                <a:ea typeface="Segoe UI Symbol" pitchFamily="34" charset="0"/>
              </a:rPr>
              <a:t>As indicações </a:t>
            </a:r>
            <a:r>
              <a:rPr lang="pt-BR" sz="3200" dirty="0" smtClean="0">
                <a:solidFill>
                  <a:srgbClr val="C00000"/>
                </a:solidFill>
                <a:latin typeface="Segoe UI Symbol" pitchFamily="34" charset="0"/>
                <a:ea typeface="Segoe UI Symbol" pitchFamily="34" charset="0"/>
              </a:rPr>
              <a:t>e as visitas às unidades do SEBRAE foram  os principais meios </a:t>
            </a:r>
            <a:r>
              <a:rPr lang="pt-BR" sz="3200" dirty="0">
                <a:solidFill>
                  <a:srgbClr val="C00000"/>
                </a:solidFill>
                <a:latin typeface="Segoe UI Symbol" pitchFamily="34" charset="0"/>
                <a:ea typeface="Segoe UI Symbol" pitchFamily="34" charset="0"/>
              </a:rPr>
              <a:t>de conhecimento sobre os </a:t>
            </a:r>
            <a:r>
              <a:rPr lang="pt-BR" sz="3200" dirty="0" smtClean="0">
                <a:solidFill>
                  <a:srgbClr val="C00000"/>
                </a:solidFill>
                <a:latin typeface="Segoe UI Symbol" pitchFamily="34" charset="0"/>
                <a:ea typeface="Segoe UI Symbol" pitchFamily="34" charset="0"/>
              </a:rPr>
              <a:t>cursos do SEI.</a:t>
            </a:r>
            <a:endParaRPr lang="pt-BR" sz="3200" dirty="0">
              <a:solidFill>
                <a:srgbClr val="C00000"/>
              </a:solidFill>
              <a:latin typeface="Segoe UI Symbol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m para empreen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227" y="-3536"/>
            <a:ext cx="11274806" cy="684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tângulo 23"/>
          <p:cNvSpPr/>
          <p:nvPr/>
        </p:nvSpPr>
        <p:spPr>
          <a:xfrm>
            <a:off x="2650921" y="1231091"/>
            <a:ext cx="8800051" cy="537451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pt-BR" sz="2100" dirty="0"/>
          </a:p>
        </p:txBody>
      </p:sp>
      <p:sp>
        <p:nvSpPr>
          <p:cNvPr id="12" name="Retângulo 11">
            <a:hlinkClick r:id="rId4" action="ppaction://hlinksldjump"/>
          </p:cNvPr>
          <p:cNvSpPr/>
          <p:nvPr/>
        </p:nvSpPr>
        <p:spPr>
          <a:xfrm>
            <a:off x="4028213" y="290053"/>
            <a:ext cx="3730132" cy="482584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pt-BR" sz="72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SEI 2016</a:t>
            </a:r>
            <a:endParaRPr lang="pt-BR" sz="7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9382387" y="6423045"/>
            <a:ext cx="2743200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11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44622" y="3562505"/>
            <a:ext cx="1862349" cy="74662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Tópicos da pesquisa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44622" y="2457976"/>
            <a:ext cx="1862349" cy="72145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Metodologia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44622" y="5908228"/>
            <a:ext cx="1862349" cy="697380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Resultados</a:t>
            </a:r>
            <a:endParaRPr lang="pt-BR" sz="20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36233" y="4745629"/>
            <a:ext cx="1870738" cy="7273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Perfil dos entrevistados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36228" y="1231091"/>
            <a:ext cx="1870743" cy="79058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Objetivo da pesquisa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963896" y="1511567"/>
            <a:ext cx="8361241" cy="390106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SMS </a:t>
            </a:r>
            <a:r>
              <a:rPr lang="pt-BR" dirty="0">
                <a:latin typeface="Segoe UI Symbol" pitchFamily="34" charset="0"/>
                <a:ea typeface="Segoe UI Symbol" pitchFamily="34" charset="0"/>
              </a:rPr>
              <a:t>- SEI 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Clicar;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SMS </a:t>
            </a:r>
            <a:r>
              <a:rPr lang="pt-BR" dirty="0">
                <a:latin typeface="Segoe UI Symbol" pitchFamily="34" charset="0"/>
                <a:ea typeface="Segoe UI Symbol" pitchFamily="34" charset="0"/>
              </a:rPr>
              <a:t>- SEI 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Comprar;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SMS </a:t>
            </a:r>
            <a:r>
              <a:rPr lang="pt-BR" dirty="0">
                <a:latin typeface="Segoe UI Symbol" pitchFamily="34" charset="0"/>
                <a:ea typeface="Segoe UI Symbol" pitchFamily="34" charset="0"/>
              </a:rPr>
              <a:t>- SEI 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Crescer;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SMS </a:t>
            </a:r>
            <a:r>
              <a:rPr lang="pt-BR" dirty="0">
                <a:latin typeface="Segoe UI Symbol" pitchFamily="34" charset="0"/>
                <a:ea typeface="Segoe UI Symbol" pitchFamily="34" charset="0"/>
              </a:rPr>
              <a:t>- SEI 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Empreender;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SMS </a:t>
            </a:r>
            <a:r>
              <a:rPr lang="pt-BR" dirty="0">
                <a:latin typeface="Segoe UI Symbol" pitchFamily="34" charset="0"/>
                <a:ea typeface="Segoe UI Symbol" pitchFamily="34" charset="0"/>
              </a:rPr>
              <a:t>- SEI Formar 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Preço;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SMS - </a:t>
            </a:r>
            <a:r>
              <a:rPr lang="pt-BR" dirty="0">
                <a:latin typeface="Segoe UI Symbol" pitchFamily="34" charset="0"/>
                <a:ea typeface="Segoe UI Symbol" pitchFamily="34" charset="0"/>
              </a:rPr>
              <a:t>SEI 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Planejar;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SMS </a:t>
            </a:r>
            <a:r>
              <a:rPr lang="pt-BR" dirty="0">
                <a:latin typeface="Segoe UI Symbol" pitchFamily="34" charset="0"/>
                <a:ea typeface="Segoe UI Symbol" pitchFamily="34" charset="0"/>
              </a:rPr>
              <a:t>- SEI 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Controlar meu dinheiro;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SMS </a:t>
            </a:r>
            <a:r>
              <a:rPr lang="pt-BR" dirty="0">
                <a:latin typeface="Segoe UI Symbol" pitchFamily="34" charset="0"/>
                <a:ea typeface="Segoe UI Symbol" pitchFamily="34" charset="0"/>
              </a:rPr>
              <a:t>- SEI Unir 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Forças;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SMS </a:t>
            </a:r>
            <a:r>
              <a:rPr lang="pt-BR" dirty="0">
                <a:latin typeface="Segoe UI Symbol" pitchFamily="34" charset="0"/>
                <a:ea typeface="Segoe UI Symbol" pitchFamily="34" charset="0"/>
              </a:rPr>
              <a:t>- SEI 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Vender;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KIT EDUCATIVO – Aprender a empreender;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>
                <a:latin typeface="Segoe UI Symbol" pitchFamily="34" charset="0"/>
                <a:ea typeface="Segoe UI Symbol" pitchFamily="34" charset="0"/>
              </a:rPr>
              <a:t>KIT EDUCATIVO – Aprender a 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empreender – Serviços;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>
                <a:latin typeface="Segoe UI Symbol" pitchFamily="34" charset="0"/>
                <a:ea typeface="Segoe UI Symbol" pitchFamily="34" charset="0"/>
              </a:rPr>
              <a:t>KIT EDUCATIVO – 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Boas vendas! Como vender mais e melhor no varejo;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  <a:p>
            <a:pPr algn="just">
              <a:lnSpc>
                <a:spcPct val="150000"/>
              </a:lnSpc>
              <a:spcBef>
                <a:spcPts val="267"/>
              </a:spcBef>
            </a:pPr>
            <a:endParaRPr lang="pt-BR" dirty="0">
              <a:latin typeface="Segoe UI Symbol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51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essica\AppData\Local\Temp\Rar$DIa0.801\93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79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110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278385" y="3385125"/>
            <a:ext cx="7913615" cy="2017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dos participantes do </a:t>
            </a:r>
            <a:r>
              <a:rPr lang="pt-BR" sz="32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SEI </a:t>
            </a:r>
            <a:r>
              <a:rPr lang="pt-BR" sz="3200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sentem-se satisfeitos com os serviços oferecidos e consideram que estes atenderam </a:t>
            </a:r>
            <a:r>
              <a:rPr lang="pt-BR" sz="32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suas expectativas.</a:t>
            </a:r>
            <a:endParaRPr lang="pt-BR" sz="3200" b="1" dirty="0">
              <a:solidFill>
                <a:schemeClr val="accent1"/>
              </a:solidFill>
              <a:latin typeface="Segoe UI Symbol" pitchFamily="34" charset="0"/>
              <a:ea typeface="Segoe UI Symbol" pitchFamily="34" charset="0"/>
              <a:cs typeface="Segoe U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266817" y="2049863"/>
            <a:ext cx="19367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ymbol" pitchFamily="34" charset="0"/>
                <a:ea typeface="Segoe UI Symbol" pitchFamily="34" charset="0"/>
              </a:rPr>
              <a:t>75%</a:t>
            </a:r>
            <a:endParaRPr lang="pt-BR" sz="7200" b="0" cap="none" spc="0" dirty="0">
              <a:ln w="1841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 Symbol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08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essica\AppData\Local\Temp\Rar$DIa0.806\O68A2L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111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2" y="1147496"/>
            <a:ext cx="6551803" cy="235910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3200" dirty="0" smtClean="0">
                <a:solidFill>
                  <a:srgbClr val="CC0066"/>
                </a:solidFill>
                <a:latin typeface="Segoe UI Symbol" pitchFamily="34" charset="0"/>
                <a:ea typeface="Segoe UI Symbol" pitchFamily="34" charset="0"/>
              </a:rPr>
              <a:t>Por isso</a:t>
            </a:r>
          </a:p>
          <a:p>
            <a:pPr algn="just"/>
            <a:endParaRPr lang="pt-BR" sz="3200" dirty="0">
              <a:solidFill>
                <a:srgbClr val="CC0066"/>
              </a:solidFill>
              <a:latin typeface="Segoe UI Symbol" pitchFamily="34" charset="0"/>
              <a:ea typeface="Segoe UI Symbol" pitchFamily="34" charset="0"/>
            </a:endParaRPr>
          </a:p>
          <a:p>
            <a:pPr algn="just"/>
            <a:endParaRPr lang="pt-BR" sz="3200" dirty="0">
              <a:solidFill>
                <a:srgbClr val="CC0066"/>
              </a:solidFill>
              <a:latin typeface="Segoe UI Symbol" pitchFamily="34" charset="0"/>
              <a:ea typeface="Segoe UI Symbol" pitchFamily="34" charset="0"/>
            </a:endParaRPr>
          </a:p>
          <a:p>
            <a:pPr algn="just"/>
            <a:r>
              <a:rPr lang="pt-BR" sz="3200" dirty="0">
                <a:solidFill>
                  <a:srgbClr val="CC0066"/>
                </a:solidFill>
                <a:latin typeface="Segoe UI Symbol" pitchFamily="34" charset="0"/>
                <a:ea typeface="Segoe UI Symbol" pitchFamily="34" charset="0"/>
              </a:rPr>
              <a:t>dos participantes </a:t>
            </a:r>
            <a:r>
              <a:rPr lang="pt-BR" sz="3200" dirty="0" smtClean="0">
                <a:solidFill>
                  <a:srgbClr val="CC0066"/>
                </a:solidFill>
                <a:latin typeface="Segoe UI Symbol" pitchFamily="34" charset="0"/>
                <a:ea typeface="Segoe UI Symbol" pitchFamily="34" charset="0"/>
              </a:rPr>
              <a:t>recomendariam o SEI.</a:t>
            </a:r>
            <a:endParaRPr lang="pt-BR" sz="3200" dirty="0">
              <a:solidFill>
                <a:srgbClr val="CC0066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307524" y="1256554"/>
            <a:ext cx="19367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 smtClean="0">
                <a:ln w="18415" cmpd="sng">
                  <a:solidFill>
                    <a:srgbClr val="CC006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ymbol" pitchFamily="34" charset="0"/>
                <a:ea typeface="Segoe UI Symbol" pitchFamily="34" charset="0"/>
              </a:rPr>
              <a:t>88%</a:t>
            </a:r>
            <a:endParaRPr lang="pt-BR" sz="7200" b="0" cap="none" spc="0" dirty="0">
              <a:ln w="18415" cmpd="sng">
                <a:solidFill>
                  <a:srgbClr val="CC006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 Symbol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78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essica\AppData\Local\Temp\Rar$DIa0.888\192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112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" y="1241572"/>
            <a:ext cx="6786693" cy="301164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accent6">
                    <a:lumMod val="50000"/>
                  </a:schemeClr>
                </a:solidFill>
                <a:latin typeface="Segoe UI Symbol" pitchFamily="34" charset="0"/>
                <a:ea typeface="Segoe UI Symbol" pitchFamily="34" charset="0"/>
              </a:rPr>
              <a:t>No entanto </a:t>
            </a:r>
            <a:r>
              <a:rPr lang="pt-BR" sz="3200" dirty="0" smtClean="0">
                <a:solidFill>
                  <a:schemeClr val="accent6">
                    <a:lumMod val="50000"/>
                  </a:schemeClr>
                </a:solidFill>
                <a:latin typeface="Segoe UI Symbol" pitchFamily="34" charset="0"/>
                <a:ea typeface="Segoe UI Symbol" pitchFamily="34" charset="0"/>
              </a:rPr>
              <a:t>para</a:t>
            </a:r>
            <a:endParaRPr lang="pt-BR" sz="3200" dirty="0">
              <a:solidFill>
                <a:schemeClr val="accent6">
                  <a:lumMod val="50000"/>
                </a:schemeClr>
              </a:solidFill>
              <a:latin typeface="Segoe UI Symbol" pitchFamily="34" charset="0"/>
              <a:ea typeface="Segoe UI Symbol" pitchFamily="34" charset="0"/>
            </a:endParaRPr>
          </a:p>
          <a:p>
            <a:endParaRPr lang="pt-BR" sz="3200" dirty="0">
              <a:solidFill>
                <a:schemeClr val="accent6">
                  <a:lumMod val="50000"/>
                </a:schemeClr>
              </a:solidFill>
              <a:latin typeface="Segoe UI Symbol" pitchFamily="34" charset="0"/>
              <a:ea typeface="Segoe UI Symbol" pitchFamily="34" charset="0"/>
            </a:endParaRPr>
          </a:p>
          <a:p>
            <a:endParaRPr lang="pt-BR" sz="3200" dirty="0">
              <a:solidFill>
                <a:schemeClr val="accent6">
                  <a:lumMod val="50000"/>
                </a:schemeClr>
              </a:solidFill>
              <a:latin typeface="Segoe UI Symbol" pitchFamily="34" charset="0"/>
              <a:ea typeface="Segoe UI Symbol" pitchFamily="34" charset="0"/>
            </a:endParaRPr>
          </a:p>
          <a:p>
            <a:r>
              <a:rPr lang="pt-BR" sz="3200" dirty="0">
                <a:solidFill>
                  <a:schemeClr val="accent6">
                    <a:lumMod val="50000"/>
                  </a:schemeClr>
                </a:solidFill>
                <a:latin typeface="Segoe UI Symbol" pitchFamily="34" charset="0"/>
                <a:ea typeface="Segoe UI Symbol" pitchFamily="34" charset="0"/>
              </a:rPr>
              <a:t>dos participantes o faturamento das suas empresas não foi influenciado, pelo curso/consultoria realizado. </a:t>
            </a:r>
          </a:p>
        </p:txBody>
      </p:sp>
      <p:sp>
        <p:nvSpPr>
          <p:cNvPr id="2" name="Retângulo 1"/>
          <p:cNvSpPr/>
          <p:nvPr/>
        </p:nvSpPr>
        <p:spPr>
          <a:xfrm>
            <a:off x="3793773" y="1469902"/>
            <a:ext cx="1936749" cy="120032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ymbol" pitchFamily="34" charset="0"/>
                <a:ea typeface="Segoe UI Symbol" pitchFamily="34" charset="0"/>
              </a:rPr>
              <a:t>38%</a:t>
            </a:r>
            <a:endParaRPr lang="pt-BR" sz="7200" b="0" cap="none" spc="0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 Symbol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27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essica\AppData\Local\Temp\Rar$DIa0.899\8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64"/>
            <a:ext cx="12192000" cy="684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113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308682" y="721453"/>
            <a:ext cx="10883317" cy="177846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Apesar da qualidade dos conteúdos ter sido bem avaliada, os entrevistados que não tiveram suas expectativas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atendidas enfatizaram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que os conteúdos dos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cursos estavam muito deficientes, pouco aprofundados ou não apresentaram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novidades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.</a:t>
            </a:r>
            <a:endParaRPr lang="pt-BR" sz="2400" dirty="0">
              <a:solidFill>
                <a:schemeClr val="accent1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64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jessica\AppData\Local\Temp\Rar$DIa0.889\O69ALY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9382387" y="6473796"/>
            <a:ext cx="2743200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114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3429000"/>
            <a:ext cx="10956022" cy="31374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Segoe UI Symbol" pitchFamily="34" charset="0"/>
                <a:ea typeface="Segoe UI Symbol" pitchFamily="34" charset="0"/>
              </a:rPr>
              <a:t>Muitos entrevistados enfatizaram que gostariam de participar de cursos mais voltados para a área do seu negócio.</a:t>
            </a:r>
          </a:p>
          <a:p>
            <a:pPr lvl="0"/>
            <a:endParaRPr lang="pt-BR" sz="2400" dirty="0">
              <a:solidFill>
                <a:schemeClr val="accent1">
                  <a:lumMod val="50000"/>
                </a:schemeClr>
              </a:solidFill>
              <a:latin typeface="Segoe UI Symbol" pitchFamily="34" charset="0"/>
              <a:ea typeface="Segoe UI Symbol" pitchFamily="34" charset="0"/>
            </a:endParaRPr>
          </a:p>
          <a:p>
            <a:pPr lvl="0"/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Segoe UI Symbol" pitchFamily="34" charset="0"/>
                <a:ea typeface="Segoe UI Symbol" pitchFamily="34" charset="0"/>
              </a:rPr>
              <a:t>O entrevistados também sugerem que as turmas com participantes iniciantes pudessem ser separadas dos participantes avançados, pois os iniciantes demandam maior tempo de curso para a aprendizagem de conteúdos básicos, enquanto os avançados demandam conteúdo mais aprofundado e mais novidades.</a:t>
            </a:r>
            <a:endParaRPr lang="pt-BR" sz="2400" dirty="0">
              <a:solidFill>
                <a:schemeClr val="accent1">
                  <a:lumMod val="50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35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1664620" y="6520259"/>
            <a:ext cx="494939" cy="365125"/>
          </a:xfrm>
        </p:spPr>
        <p:txBody>
          <a:bodyPr/>
          <a:lstStyle/>
          <a:p>
            <a:fld id="{2119D8CF-8DEC-4D9F-84EE-ADF04DFF3391}" type="slidenum">
              <a:rPr lang="pt-BR" smtClean="0">
                <a:solidFill>
                  <a:schemeClr val="bg1">
                    <a:lumMod val="50000"/>
                  </a:schemeClr>
                </a:solidFill>
              </a:rPr>
              <a:t>115</a:t>
            </a:fld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8" b="93032"/>
          <a:stretch/>
        </p:blipFill>
        <p:spPr>
          <a:xfrm flipV="1">
            <a:off x="-1" y="0"/>
            <a:ext cx="12191999" cy="371703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8"/>
          <a:stretch/>
        </p:blipFill>
        <p:spPr>
          <a:xfrm>
            <a:off x="0" y="4062333"/>
            <a:ext cx="12192002" cy="2795667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7595" y="6290272"/>
            <a:ext cx="4320480" cy="581785"/>
          </a:xfrm>
          <a:prstGeom prst="rect">
            <a:avLst/>
          </a:prstGeom>
          <a:noFill/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53" t="24994" r="20380" b="30393"/>
          <a:stretch/>
        </p:blipFill>
        <p:spPr>
          <a:xfrm>
            <a:off x="335362" y="6194908"/>
            <a:ext cx="1344148" cy="753061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15414" y="1048147"/>
            <a:ext cx="7243073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UNIDADE DE GESTÃO ESTRATÉGICA</a:t>
            </a:r>
          </a:p>
          <a:p>
            <a:endParaRPr lang="pt-BR" sz="2400" dirty="0"/>
          </a:p>
          <a:p>
            <a:r>
              <a:rPr lang="pt-BR" sz="2400" dirty="0" smtClean="0"/>
              <a:t>Paulo Jorge de Paiva Fonseca (Coordenação </a:t>
            </a:r>
            <a:r>
              <a:rPr lang="pt-BR" sz="2400" dirty="0"/>
              <a:t>da </a:t>
            </a:r>
            <a:r>
              <a:rPr lang="pt-BR" sz="2400" dirty="0" smtClean="0"/>
              <a:t>pesquisa)</a:t>
            </a:r>
          </a:p>
          <a:p>
            <a:r>
              <a:rPr lang="pt-BR" sz="1600" dirty="0" smtClean="0">
                <a:hlinkClick r:id="rId7"/>
              </a:rPr>
              <a:t>paulo.fonseca@sebrae.com.br</a:t>
            </a:r>
            <a:endParaRPr lang="pt-BR" sz="1600" dirty="0" smtClean="0"/>
          </a:p>
          <a:p>
            <a:r>
              <a:rPr lang="pt-BR" sz="1600" dirty="0" smtClean="0"/>
              <a:t>(061) 3348-7461</a:t>
            </a:r>
          </a:p>
          <a:p>
            <a:endParaRPr lang="pt-BR" sz="2400" dirty="0" smtClean="0"/>
          </a:p>
          <a:p>
            <a:r>
              <a:rPr lang="pt-BR" sz="2400" dirty="0" smtClean="0"/>
              <a:t>Denis Pedro Nunes</a:t>
            </a:r>
            <a:endParaRPr lang="pt-BR" sz="2400" dirty="0"/>
          </a:p>
          <a:p>
            <a:r>
              <a:rPr lang="pt-BR" sz="1600" dirty="0">
                <a:hlinkClick r:id="rId8"/>
              </a:rPr>
              <a:t>denis.pedro@sebrae.com.br</a:t>
            </a:r>
            <a:r>
              <a:rPr lang="pt-BR" sz="1600" dirty="0"/>
              <a:t> </a:t>
            </a:r>
          </a:p>
          <a:p>
            <a:r>
              <a:rPr lang="pt-BR" sz="1600" dirty="0"/>
              <a:t>(61) 3348-7180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50" y="129047"/>
            <a:ext cx="1324160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0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9357220" y="6406684"/>
            <a:ext cx="2743200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12</a:t>
            </a:fld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jessica\AppData\Local\Temp\Rar$DIa0.647\35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455384"/>
            <a:ext cx="4446165" cy="69738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accent6"/>
                </a:solidFill>
                <a:latin typeface="Segoe UI Symbol" pitchFamily="34" charset="0"/>
                <a:ea typeface="Segoe UI Symbol" pitchFamily="34" charset="0"/>
                <a:cs typeface="Segoe UI" pitchFamily="34" charset="0"/>
              </a:rPr>
              <a:t>Resultados </a:t>
            </a:r>
            <a:r>
              <a:rPr lang="pt-BR" sz="1100" b="1" dirty="0" smtClean="0">
                <a:solidFill>
                  <a:schemeClr val="accent6"/>
                </a:solidFill>
                <a:latin typeface="Segoe UI Symbol" pitchFamily="34" charset="0"/>
                <a:ea typeface="Segoe UI Symbol" pitchFamily="34" charset="0"/>
                <a:cs typeface="Segoe UI" pitchFamily="34" charset="0"/>
              </a:rPr>
              <a:t>(Nacional, canal de mídia e UF)</a:t>
            </a:r>
            <a:endParaRPr lang="pt-BR" sz="1100" b="1" dirty="0">
              <a:solidFill>
                <a:schemeClr val="accent6"/>
              </a:solidFill>
              <a:latin typeface="Segoe UI Symbol" pitchFamily="34" charset="0"/>
              <a:ea typeface="Segoe UI Symbol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87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Meios de conhecimento sobre o curso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Q2: 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Como o(a) </a:t>
            </a:r>
            <a:r>
              <a:rPr lang="pt-BR" sz="1200" b="1" dirty="0" err="1">
                <a:latin typeface="Segoe UI Symbol" pitchFamily="34" charset="0"/>
                <a:ea typeface="Segoe UI Symbol" pitchFamily="34" charset="0"/>
              </a:rPr>
              <a:t>Sr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(a) tomou conhecimento do curso do SEI? (Exceto SMS)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0" y="6186356"/>
            <a:ext cx="4355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5.264 (Cursos presenciais e a distância)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318782" y="1412510"/>
            <a:ext cx="11518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A maioria dos entrevistados (40,6%) tomou conhecimento do curso do SEI por meio de visitas às unidades do SEBRAE ou por indicação. 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13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40" name="Conector reto 39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0415354"/>
              </p:ext>
            </p:extLst>
          </p:nvPr>
        </p:nvGraphicFramePr>
        <p:xfrm>
          <a:off x="318782" y="2178668"/>
          <a:ext cx="11375471" cy="3910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>
            <a:hlinkClick r:id="rId3" action="ppaction://hlinksldjump"/>
          </p:cNvPr>
          <p:cNvSpPr/>
          <p:nvPr/>
        </p:nvSpPr>
        <p:spPr>
          <a:xfrm>
            <a:off x="2781874" y="75903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1" name="Retângulo 10">
            <a:hlinkClick r:id="rId4" action="ppaction://hlinksldjump"/>
          </p:cNvPr>
          <p:cNvSpPr/>
          <p:nvPr/>
        </p:nvSpPr>
        <p:spPr>
          <a:xfrm>
            <a:off x="1550328" y="75903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" name="Retângulo 1">
            <a:hlinkClick r:id="rId5" action="ppaction://hlinksldjump"/>
          </p:cNvPr>
          <p:cNvSpPr/>
          <p:nvPr/>
        </p:nvSpPr>
        <p:spPr>
          <a:xfrm>
            <a:off x="4013420" y="759034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Meios de conhecimento sobre o curso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Q2: 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Como o(a) </a:t>
            </a:r>
            <a:r>
              <a:rPr lang="pt-BR" sz="1200" b="1" dirty="0" err="1">
                <a:latin typeface="Segoe UI Symbol" pitchFamily="34" charset="0"/>
                <a:ea typeface="Segoe UI Symbol" pitchFamily="34" charset="0"/>
              </a:rPr>
              <a:t>Sr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(a) tomou conhecimento do curso do SEI? (Exceto SMS)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0" y="6186356"/>
            <a:ext cx="4355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5.264 (Cursos presenciais e a distância)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14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9" name="Retângulo 38">
            <a:hlinkClick r:id="rId2" action="ppaction://hlinksldjump"/>
          </p:cNvPr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40" name="Conector reto 39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hlinkClick r:id="rId3" action="ppaction://hlinksldjump"/>
          </p:cNvPr>
          <p:cNvSpPr/>
          <p:nvPr/>
        </p:nvSpPr>
        <p:spPr>
          <a:xfrm>
            <a:off x="2781874" y="75903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1" name="Retângulo 10">
            <a:hlinkClick r:id="rId4" action="ppaction://hlinksldjump"/>
          </p:cNvPr>
          <p:cNvSpPr/>
          <p:nvPr/>
        </p:nvSpPr>
        <p:spPr>
          <a:xfrm>
            <a:off x="1550328" y="759034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051090"/>
              </p:ext>
            </p:extLst>
          </p:nvPr>
        </p:nvGraphicFramePr>
        <p:xfrm>
          <a:off x="5863904" y="1686188"/>
          <a:ext cx="5410900" cy="4247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0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91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60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86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5225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INTERNET</a:t>
                      </a:r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KIT EDUCATIVO</a:t>
                      </a:r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PRESENCIAL</a:t>
                      </a:r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2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Site do SEBRAE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26,1%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278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Internet</a:t>
                      </a:r>
                      <a:endParaRPr lang="pt-BR" sz="12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29,5%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53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Indicação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25,2%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26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Feiras</a:t>
                      </a:r>
                      <a:r>
                        <a:rPr lang="pt-BR" sz="1200" baseline="0" dirty="0" smtClean="0">
                          <a:solidFill>
                            <a:schemeClr val="tx1"/>
                          </a:solidFill>
                        </a:rPr>
                        <a:t> e eventos</a:t>
                      </a:r>
                      <a:endParaRPr lang="pt-BR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35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Visita ao SEBRAE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44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Propaganda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3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SEBRAE entrou em contato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4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SEBRAE foi até a empresa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24,2%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16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Participou de outros cursos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77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Ligou para o SEBRAE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84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Outro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41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NS/NL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34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NR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318782" y="1991351"/>
            <a:ext cx="5217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No recorte feito por canal de mídia, observa-se que a indicação continua tendo destaque como meio de conhecimento sobre o SEI. </a:t>
            </a:r>
          </a:p>
          <a:p>
            <a:pPr algn="just"/>
            <a:endParaRPr lang="pt-BR" dirty="0">
              <a:latin typeface="Segoe UI Symbol" pitchFamily="34" charset="0"/>
              <a:ea typeface="Segoe UI Symbol" pitchFamily="34" charset="0"/>
            </a:endParaRPr>
          </a:p>
          <a:p>
            <a:pPr algn="just"/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Além desse, no canal de INTERNET destaca-se a internet, no KIT EDUCATIVO, a visita do SEBRAE na empresa, e no PRESENCIAL, a procura por informações nas unidades do SEBRAE.</a:t>
            </a:r>
          </a:p>
        </p:txBody>
      </p:sp>
      <p:sp>
        <p:nvSpPr>
          <p:cNvPr id="14" name="Retângulo 13">
            <a:hlinkClick r:id="rId5" action="ppaction://hlinksldjump"/>
          </p:cNvPr>
          <p:cNvSpPr/>
          <p:nvPr/>
        </p:nvSpPr>
        <p:spPr>
          <a:xfrm>
            <a:off x="4013420" y="759034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6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Meios de conhecimento sobre o curso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Q2: 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Como o(a) </a:t>
            </a:r>
            <a:r>
              <a:rPr lang="pt-BR" sz="1200" b="1" dirty="0" err="1">
                <a:latin typeface="Segoe UI Symbol" pitchFamily="34" charset="0"/>
                <a:ea typeface="Segoe UI Symbol" pitchFamily="34" charset="0"/>
              </a:rPr>
              <a:t>Sr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(a) tomou conhecimento do curso do SEI? (Exceto SMS)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0" y="6186356"/>
            <a:ext cx="4355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5.264 (Cursos presenciais e a distância)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15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9" name="Retângulo 38">
            <a:hlinkClick r:id="rId2" action="ppaction://hlinksldjump"/>
          </p:cNvPr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40" name="Conector reto 39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2793677" y="759034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965016"/>
              </p:ext>
            </p:extLst>
          </p:nvPr>
        </p:nvGraphicFramePr>
        <p:xfrm>
          <a:off x="318778" y="1460741"/>
          <a:ext cx="11528664" cy="450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8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23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88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3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94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88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78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6017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3367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9391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3488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6260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5537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702364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368059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Site do SEBRAE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Internet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Indicação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Feiras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</a:rPr>
                        <a:t> e eventos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Visita ao SEBRAE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Propaganda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SEBRAE entrou em contato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SEBRAE foi até a empresa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Participou de outros cursos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Ligou para o SEBRAE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Outro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NS/NL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AC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31,3%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AL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27,4%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AM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AP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30,2%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BA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CE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31,9%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DF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ES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GO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25,2%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MG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1" name="Retângulo 10">
            <a:hlinkClick r:id="rId3" action="ppaction://hlinksldjump"/>
          </p:cNvPr>
          <p:cNvSpPr/>
          <p:nvPr/>
        </p:nvSpPr>
        <p:spPr>
          <a:xfrm>
            <a:off x="1550328" y="75498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2" name="Retângulo 11">
            <a:hlinkClick r:id="rId4" action="ppaction://hlinksldjump"/>
          </p:cNvPr>
          <p:cNvSpPr/>
          <p:nvPr/>
        </p:nvSpPr>
        <p:spPr>
          <a:xfrm>
            <a:off x="4013420" y="759034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2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16</a:t>
            </a:fld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890492"/>
              </p:ext>
            </p:extLst>
          </p:nvPr>
        </p:nvGraphicFramePr>
        <p:xfrm>
          <a:off x="305164" y="294551"/>
          <a:ext cx="11528664" cy="636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8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86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48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17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93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51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11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2643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7342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2005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2765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6260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5537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702364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368059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Site do SEBRAE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Internet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Indicação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Feiras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</a:rPr>
                        <a:t> e eventos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Visita ao SEBRAE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Propaganda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SEBRAE entrou em contato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SEBRAE foi até a empresa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Participou de outros cursos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Ligou para o SEBRAE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Outro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NS/NL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MT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25,4%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PB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28,7%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PI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26,5%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PR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30,2%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RJ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RN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29,2%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RR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36,4%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SC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SP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TO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29,5%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5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Meios de conhecimento sobre o curso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Q2: 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Como o(a) </a:t>
            </a:r>
            <a:r>
              <a:rPr lang="pt-BR" sz="1200" b="1" dirty="0" err="1">
                <a:latin typeface="Segoe UI Symbol" pitchFamily="34" charset="0"/>
                <a:ea typeface="Segoe UI Symbol" pitchFamily="34" charset="0"/>
              </a:rPr>
              <a:t>Sr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(a) tomou conhecimento do curso do SEI? (Exceto SMS)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17</a:t>
            </a:fld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933607"/>
              </p:ext>
            </p:extLst>
          </p:nvPr>
        </p:nvGraphicFramePr>
        <p:xfrm>
          <a:off x="268515" y="733867"/>
          <a:ext cx="11654970" cy="614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44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0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53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07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44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47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806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826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1232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1192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6212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5777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8088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6049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93218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48504">
                <a:tc rowSpan="2"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Site do </a:t>
                      </a:r>
                      <a:r>
                        <a:rPr lang="pt-BR" sz="1100" b="1" u="none" strike="noStrike" dirty="0" smtClean="0">
                          <a:effectLst/>
                        </a:rPr>
                        <a:t>Sebrae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 smtClean="0">
                          <a:effectLst/>
                        </a:rPr>
                        <a:t>Internet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 smtClean="0">
                          <a:effectLst/>
                        </a:rPr>
                        <a:t>Indicação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 smtClean="0">
                          <a:effectLst/>
                        </a:rPr>
                        <a:t>Feiras</a:t>
                      </a:r>
                      <a:r>
                        <a:rPr lang="pt-BR" sz="1100" b="1" u="none" strike="noStrike" baseline="0" dirty="0" smtClean="0">
                          <a:effectLst/>
                        </a:rPr>
                        <a:t> </a:t>
                      </a:r>
                      <a:r>
                        <a:rPr lang="pt-BR" sz="1100" b="1" u="none" strike="noStrike" dirty="0" smtClean="0">
                          <a:effectLst/>
                        </a:rPr>
                        <a:t>e </a:t>
                      </a:r>
                      <a:r>
                        <a:rPr lang="pt-BR" sz="1100" b="1" u="none" strike="noStrike" dirty="0">
                          <a:effectLst/>
                        </a:rPr>
                        <a:t>eventos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Visita </a:t>
                      </a:r>
                      <a:r>
                        <a:rPr lang="pt-BR" sz="1100" b="1" u="none" strike="noStrike" dirty="0" smtClean="0">
                          <a:effectLst/>
                        </a:rPr>
                        <a:t>ao SEBRAE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 smtClean="0">
                          <a:effectLst/>
                        </a:rPr>
                        <a:t>Propaganda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 smtClean="0">
                          <a:effectLst/>
                        </a:rPr>
                        <a:t>Sebrae </a:t>
                      </a:r>
                      <a:r>
                        <a:rPr lang="pt-BR" sz="1100" b="1" u="none" strike="noStrike" dirty="0">
                          <a:effectLst/>
                        </a:rPr>
                        <a:t>entrou em contato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Liguei para o Sebrae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Sebrae foi até a empresa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Participou de </a:t>
                      </a:r>
                      <a:r>
                        <a:rPr lang="pt-BR" sz="1100" b="1" u="none" strike="noStrike" dirty="0" smtClean="0">
                          <a:effectLst/>
                        </a:rPr>
                        <a:t>outros cursos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Outro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 smtClean="0">
                          <a:effectLst/>
                        </a:rPr>
                        <a:t>NS/NL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 smtClean="0">
                          <a:effectLst/>
                        </a:rPr>
                        <a:t>NR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5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Canal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0" y="6186356"/>
            <a:ext cx="4355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5.264 (Cursos presenciais e a distância)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013903"/>
              </p:ext>
            </p:extLst>
          </p:nvPr>
        </p:nvGraphicFramePr>
        <p:xfrm>
          <a:off x="197667" y="1392238"/>
          <a:ext cx="11727634" cy="4828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42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2976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164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55601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485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Comprar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Internet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33,3%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23,4%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8,1%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5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50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Controlar o Meu Dinheiro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Internet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31,0%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34,1%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22,7%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5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Presencial </a:t>
                      </a:r>
                      <a:r>
                        <a:rPr lang="pt-BR" sz="1000" b="1" u="none" strike="noStrike" dirty="0" smtClean="0">
                          <a:effectLst/>
                        </a:rPr>
                        <a:t>(1 encontro)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5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Presencial </a:t>
                      </a:r>
                      <a:r>
                        <a:rPr lang="pt-BR" sz="1000" b="1" u="none" strike="noStrike" dirty="0" smtClean="0">
                          <a:effectLst/>
                        </a:rPr>
                        <a:t>(2 encontro)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5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Empreender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Internet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31,3%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24,7%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32,0%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12,3%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5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5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Planejar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Internet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31,2%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33,3%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35,1%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5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5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Unir Forças para Melhorar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Internet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15,6%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34,4%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44,2%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8,2%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2425" marR="2425" marT="24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85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85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Vender!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Internet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29,8%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34,6%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32,4%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85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85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divulgação do SEI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50,0%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85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sensibilização do SEI Administrar - Kit aprender a empreender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77,8%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22,2%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68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5384" y="6539209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18</a:t>
            </a:fld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988086"/>
              </p:ext>
            </p:extLst>
          </p:nvPr>
        </p:nvGraphicFramePr>
        <p:xfrm>
          <a:off x="337886" y="704273"/>
          <a:ext cx="11654970" cy="614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44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0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53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07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44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47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806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826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1232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1192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6212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5777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8088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6049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93218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48504">
                <a:tc rowSpan="2"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Site do </a:t>
                      </a:r>
                      <a:r>
                        <a:rPr lang="pt-BR" sz="1100" b="1" u="none" strike="noStrike" dirty="0" smtClean="0">
                          <a:effectLst/>
                        </a:rPr>
                        <a:t>Sebrae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 smtClean="0">
                          <a:effectLst/>
                        </a:rPr>
                        <a:t>Internet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 smtClean="0">
                          <a:effectLst/>
                        </a:rPr>
                        <a:t>Indicação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 smtClean="0">
                          <a:effectLst/>
                        </a:rPr>
                        <a:t>Feiras</a:t>
                      </a:r>
                      <a:r>
                        <a:rPr lang="pt-BR" sz="1100" b="1" u="none" strike="noStrike" baseline="0" dirty="0" smtClean="0">
                          <a:effectLst/>
                        </a:rPr>
                        <a:t> </a:t>
                      </a:r>
                      <a:r>
                        <a:rPr lang="pt-BR" sz="1100" b="1" u="none" strike="noStrike" dirty="0" smtClean="0">
                          <a:effectLst/>
                        </a:rPr>
                        <a:t>e </a:t>
                      </a:r>
                      <a:r>
                        <a:rPr lang="pt-BR" sz="1100" b="1" u="none" strike="noStrike" dirty="0">
                          <a:effectLst/>
                        </a:rPr>
                        <a:t>eventos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Visita </a:t>
                      </a:r>
                      <a:r>
                        <a:rPr lang="pt-BR" sz="1100" b="1" u="none" strike="noStrike" dirty="0" smtClean="0">
                          <a:effectLst/>
                        </a:rPr>
                        <a:t>ao SEBRAE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 smtClean="0">
                          <a:effectLst/>
                        </a:rPr>
                        <a:t>Propaganda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 smtClean="0">
                          <a:effectLst/>
                        </a:rPr>
                        <a:t>Sebrae </a:t>
                      </a:r>
                      <a:r>
                        <a:rPr lang="pt-BR" sz="1100" b="1" u="none" strike="noStrike" dirty="0">
                          <a:effectLst/>
                        </a:rPr>
                        <a:t>entrou em contato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Liguei para o Sebrae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Sebrae foi até a empresa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Participou de </a:t>
                      </a:r>
                      <a:r>
                        <a:rPr lang="pt-BR" sz="1100" b="1" u="none" strike="noStrike" dirty="0" smtClean="0">
                          <a:effectLst/>
                        </a:rPr>
                        <a:t>outros cursos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Outro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 smtClean="0">
                          <a:effectLst/>
                        </a:rPr>
                        <a:t>NS/NL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 smtClean="0">
                          <a:effectLst/>
                        </a:rPr>
                        <a:t>NR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5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Canal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" name="Retângulo 12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Meios de conhecimento sobre o curso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Q2: 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Como o(a) </a:t>
            </a:r>
            <a:r>
              <a:rPr lang="pt-BR" sz="1200" b="1" dirty="0" err="1">
                <a:latin typeface="Segoe UI Symbol" pitchFamily="34" charset="0"/>
                <a:ea typeface="Segoe UI Symbol" pitchFamily="34" charset="0"/>
              </a:rPr>
              <a:t>Sr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(a) tomou conhecimento do curso do SEI? (Exceto SMS)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0" y="6186356"/>
            <a:ext cx="4355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5.264 (Cursos presenciais e a distância)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906337"/>
              </p:ext>
            </p:extLst>
          </p:nvPr>
        </p:nvGraphicFramePr>
        <p:xfrm>
          <a:off x="197670" y="1335088"/>
          <a:ext cx="11803830" cy="487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0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485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sensibilização do SEI Administrar-Kit aprender a empreender serviços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24,4%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28,9%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33,3%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9,0%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5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sensibilização do SEI Vender - kit Boas Vendas!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50,0%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5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Administrar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32,0%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11,6%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22,7%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5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Clicar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23,3%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23,4%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17,2%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10,9%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15,1%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5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Crescer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31,8%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15,4%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19,0%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8,5%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2425" marR="2425" marT="24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5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Formar Preço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9,2%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16,4%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24,2%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25,9%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17,5%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2425" marR="2425" marT="24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5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Inovar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40,5%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23,7%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13,9%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9,2%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425" marR="2425" marT="24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5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Aprender a Empreender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Kit educativo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5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Aprender a Empreender - Serviços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Kit Educativo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5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Boas Vendas! Como vender mais e melhor no varejo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Kit Educativo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25" marR="2425" marT="24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16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Gráfico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457382"/>
              </p:ext>
            </p:extLst>
          </p:nvPr>
        </p:nvGraphicFramePr>
        <p:xfrm>
          <a:off x="355140" y="3079259"/>
          <a:ext cx="11477693" cy="293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CaixaDeTexto 18"/>
          <p:cNvSpPr txBox="1"/>
          <p:nvPr/>
        </p:nvSpPr>
        <p:spPr>
          <a:xfrm>
            <a:off x="3647332" y="5331846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0,2%</a:t>
            </a:r>
            <a:endParaRPr lang="pt-BR" sz="1800" dirty="0"/>
          </a:p>
        </p:txBody>
      </p:sp>
      <p:sp>
        <p:nvSpPr>
          <p:cNvPr id="21" name="CaixaDeTexto 18"/>
          <p:cNvSpPr txBox="1"/>
          <p:nvPr/>
        </p:nvSpPr>
        <p:spPr>
          <a:xfrm>
            <a:off x="4556941" y="5331440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0,3%</a:t>
            </a:r>
            <a:endParaRPr lang="pt-BR" sz="1800" dirty="0"/>
          </a:p>
        </p:txBody>
      </p:sp>
      <p:sp>
        <p:nvSpPr>
          <p:cNvPr id="22" name="CaixaDeTexto 18"/>
          <p:cNvSpPr txBox="1"/>
          <p:nvPr/>
        </p:nvSpPr>
        <p:spPr>
          <a:xfrm>
            <a:off x="5459455" y="5323051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1,0%</a:t>
            </a:r>
            <a:endParaRPr lang="pt-BR" sz="1800" dirty="0"/>
          </a:p>
        </p:txBody>
      </p:sp>
      <p:sp>
        <p:nvSpPr>
          <p:cNvPr id="2" name="Retângulo 1"/>
          <p:cNvSpPr/>
          <p:nvPr/>
        </p:nvSpPr>
        <p:spPr>
          <a:xfrm>
            <a:off x="783281" y="5281106"/>
            <a:ext cx="6325084" cy="409117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18"/>
          <p:cNvSpPr txBox="1"/>
          <p:nvPr/>
        </p:nvSpPr>
        <p:spPr>
          <a:xfrm>
            <a:off x="6360381" y="5317776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1,1%</a:t>
            </a:r>
            <a:endParaRPr lang="pt-BR" sz="1800" dirty="0"/>
          </a:p>
        </p:txBody>
      </p:sp>
      <p:sp>
        <p:nvSpPr>
          <p:cNvPr id="33" name="Retângulo 32"/>
          <p:cNvSpPr/>
          <p:nvPr/>
        </p:nvSpPr>
        <p:spPr>
          <a:xfrm>
            <a:off x="7115464" y="4464754"/>
            <a:ext cx="1858127" cy="1225470"/>
          </a:xfrm>
          <a:prstGeom prst="rect">
            <a:avLst/>
          </a:prstGeom>
          <a:solidFill>
            <a:srgbClr val="92D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/>
          <p:cNvSpPr/>
          <p:nvPr/>
        </p:nvSpPr>
        <p:spPr>
          <a:xfrm>
            <a:off x="8978900" y="3196206"/>
            <a:ext cx="1729629" cy="2494018"/>
          </a:xfrm>
          <a:prstGeom prst="rect">
            <a:avLst/>
          </a:prstGeom>
          <a:solidFill>
            <a:srgbClr val="0070C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Q3: 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Qual a sua satisfação geral com o curso SEI que o </a:t>
            </a:r>
            <a:r>
              <a:rPr lang="pt-BR" sz="1200" b="1" dirty="0" err="1">
                <a:latin typeface="Segoe UI Symbol" pitchFamily="34" charset="0"/>
                <a:ea typeface="Segoe UI Symbol" pitchFamily="34" charset="0"/>
              </a:rPr>
              <a:t>Sr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(a) fez? Dê uma nota de 0 a 10, sendo 0 “TOTALMENTE INSATISFEITO(A)” e 10  “TOTALMENTE SATISFEITO(A)”.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79783" y="1406183"/>
            <a:ext cx="11219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A maioria dos entrevistados (55%) considera-se totalmente satisfeito com o curso SEI.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4" name="CaixaDeTexto 18"/>
          <p:cNvSpPr txBox="1"/>
          <p:nvPr/>
        </p:nvSpPr>
        <p:spPr>
          <a:xfrm>
            <a:off x="976500" y="5318614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0,1%</a:t>
            </a:r>
            <a:endParaRPr lang="pt-BR" sz="1800" dirty="0"/>
          </a:p>
        </p:txBody>
      </p:sp>
      <p:sp>
        <p:nvSpPr>
          <p:cNvPr id="15" name="CaixaDeTexto 18"/>
          <p:cNvSpPr txBox="1"/>
          <p:nvPr/>
        </p:nvSpPr>
        <p:spPr>
          <a:xfrm>
            <a:off x="2742503" y="5343781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0,1%</a:t>
            </a:r>
            <a:endParaRPr lang="pt-BR" sz="1800" dirty="0"/>
          </a:p>
        </p:txBody>
      </p:sp>
      <p:sp>
        <p:nvSpPr>
          <p:cNvPr id="17" name="CaixaDeTexto 18"/>
          <p:cNvSpPr txBox="1"/>
          <p:nvPr/>
        </p:nvSpPr>
        <p:spPr>
          <a:xfrm>
            <a:off x="1855307" y="5331441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0,1%</a:t>
            </a:r>
            <a:endParaRPr lang="pt-BR" sz="1800" dirty="0"/>
          </a:p>
        </p:txBody>
      </p:sp>
      <p:sp>
        <p:nvSpPr>
          <p:cNvPr id="28" name="CaixaDeTexto 18"/>
          <p:cNvSpPr txBox="1"/>
          <p:nvPr/>
        </p:nvSpPr>
        <p:spPr>
          <a:xfrm>
            <a:off x="7281133" y="5129445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4,7%</a:t>
            </a:r>
            <a:endParaRPr lang="pt-BR" sz="1800" dirty="0"/>
          </a:p>
        </p:txBody>
      </p:sp>
      <p:sp>
        <p:nvSpPr>
          <p:cNvPr id="29" name="CaixaDeTexto 18"/>
          <p:cNvSpPr txBox="1"/>
          <p:nvPr/>
        </p:nvSpPr>
        <p:spPr>
          <a:xfrm>
            <a:off x="9036986" y="4493953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20,3%</a:t>
            </a:r>
            <a:endParaRPr lang="pt-BR" sz="1800" dirty="0"/>
          </a:p>
        </p:txBody>
      </p:sp>
      <p:sp>
        <p:nvSpPr>
          <p:cNvPr id="30" name="CaixaDeTexto 18"/>
          <p:cNvSpPr txBox="1"/>
          <p:nvPr/>
        </p:nvSpPr>
        <p:spPr>
          <a:xfrm>
            <a:off x="8105085" y="4596898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16,8%</a:t>
            </a:r>
            <a:endParaRPr lang="pt-BR" sz="1800" dirty="0"/>
          </a:p>
        </p:txBody>
      </p:sp>
      <p:sp>
        <p:nvSpPr>
          <p:cNvPr id="31" name="CaixaDeTexto 18"/>
          <p:cNvSpPr txBox="1"/>
          <p:nvPr/>
        </p:nvSpPr>
        <p:spPr>
          <a:xfrm>
            <a:off x="9941075" y="3096037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55,0%</a:t>
            </a:r>
            <a:endParaRPr lang="pt-BR" sz="1800" dirty="0"/>
          </a:p>
        </p:txBody>
      </p:sp>
      <p:sp>
        <p:nvSpPr>
          <p:cNvPr id="37" name="Retângulo 36"/>
          <p:cNvSpPr/>
          <p:nvPr/>
        </p:nvSpPr>
        <p:spPr>
          <a:xfrm>
            <a:off x="3401101" y="4844609"/>
            <a:ext cx="792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rgbClr val="F26F78"/>
                </a:solidFill>
              </a:rPr>
              <a:t>2,9%</a:t>
            </a:r>
            <a:endParaRPr lang="pt-BR" sz="2400" dirty="0">
              <a:solidFill>
                <a:srgbClr val="F26F78"/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7549653" y="3994457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rgbClr val="00B050"/>
                </a:solidFill>
              </a:rPr>
              <a:t>21,5%</a:t>
            </a:r>
            <a:endParaRPr lang="pt-BR" sz="2400" dirty="0">
              <a:solidFill>
                <a:srgbClr val="00B050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9369866" y="2721534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rgbClr val="5395D4"/>
                </a:solidFill>
              </a:rPr>
              <a:t>75,3%</a:t>
            </a:r>
            <a:endParaRPr lang="pt-BR" sz="2400" dirty="0">
              <a:solidFill>
                <a:srgbClr val="5395D4"/>
              </a:solidFill>
            </a:endParaRPr>
          </a:p>
        </p:txBody>
      </p:sp>
      <p:sp>
        <p:nvSpPr>
          <p:cNvPr id="42" name="CaixaDeTexto 18"/>
          <p:cNvSpPr txBox="1"/>
          <p:nvPr/>
        </p:nvSpPr>
        <p:spPr>
          <a:xfrm>
            <a:off x="10912017" y="5358513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0,2%</a:t>
            </a:r>
            <a:endParaRPr lang="pt-BR" sz="1800" dirty="0"/>
          </a:p>
        </p:txBody>
      </p:sp>
      <p:sp>
        <p:nvSpPr>
          <p:cNvPr id="3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19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Satisfação com o curso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0" y="6186356"/>
            <a:ext cx="2099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5.473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50" name="Conector reto 49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hlinkClick r:id="rId3" action="ppaction://hlinksldjump"/>
          </p:cNvPr>
          <p:cNvSpPr/>
          <p:nvPr/>
        </p:nvSpPr>
        <p:spPr>
          <a:xfrm>
            <a:off x="2785328" y="75903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5" name="Retângulo 34">
            <a:hlinkClick r:id="rId4" action="ppaction://hlinksldjump"/>
          </p:cNvPr>
          <p:cNvSpPr/>
          <p:nvPr/>
        </p:nvSpPr>
        <p:spPr>
          <a:xfrm>
            <a:off x="1550328" y="751626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1" name="Retângulo 40">
            <a:hlinkClick r:id="rId5" action="ppaction://hlinksldjump"/>
          </p:cNvPr>
          <p:cNvSpPr/>
          <p:nvPr/>
        </p:nvSpPr>
        <p:spPr>
          <a:xfrm>
            <a:off x="4013420" y="759034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3871874" y="1889184"/>
            <a:ext cx="3713297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Nota média</a:t>
            </a:r>
            <a:endParaRPr lang="pt-BR" sz="16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51" name="Tabela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286724"/>
              </p:ext>
            </p:extLst>
          </p:nvPr>
        </p:nvGraphicFramePr>
        <p:xfrm>
          <a:off x="3871874" y="2227738"/>
          <a:ext cx="3713298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37766"/>
                <a:gridCol w="1237766"/>
                <a:gridCol w="1237766"/>
              </a:tblGrid>
              <a:tr h="31433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2017</a:t>
                      </a:r>
                      <a:endParaRPr lang="pt-BR" dirty="0"/>
                    </a:p>
                  </a:txBody>
                  <a:tcPr/>
                </a:tc>
              </a:tr>
              <a:tr h="31433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9,1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8,9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9,2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88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esultado de imagem para empre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227" y="-3536"/>
            <a:ext cx="11274806" cy="684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hlinkClick r:id="rId3" action="ppaction://hlinksldjump"/>
          </p:cNvPr>
          <p:cNvSpPr/>
          <p:nvPr/>
        </p:nvSpPr>
        <p:spPr>
          <a:xfrm>
            <a:off x="4011435" y="290053"/>
            <a:ext cx="3730132" cy="482584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pt-BR" sz="72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SEI 2016</a:t>
            </a:r>
            <a:endParaRPr lang="pt-BR" sz="7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7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9364910" y="6473117"/>
            <a:ext cx="2743200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2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Retângulo 7">
            <a:hlinkClick r:id="rId4" action="ppaction://hlinksldjump"/>
          </p:cNvPr>
          <p:cNvSpPr/>
          <p:nvPr/>
        </p:nvSpPr>
        <p:spPr>
          <a:xfrm>
            <a:off x="3486373" y="1281424"/>
            <a:ext cx="2244804" cy="138716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Objetivo da pesquisa</a:t>
            </a:r>
            <a:endParaRPr lang="pt-BR" sz="24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9" name="Retângulo 8">
            <a:hlinkClick r:id="rId5" action="ppaction://hlinksldjump"/>
          </p:cNvPr>
          <p:cNvSpPr/>
          <p:nvPr/>
        </p:nvSpPr>
        <p:spPr>
          <a:xfrm>
            <a:off x="3486373" y="2925667"/>
            <a:ext cx="2244804" cy="138716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Tópicos da pesquisa</a:t>
            </a:r>
            <a:endParaRPr lang="pt-BR" sz="24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0" name="Retângulo 9">
            <a:hlinkClick r:id="rId6" action="ppaction://hlinksldjump"/>
          </p:cNvPr>
          <p:cNvSpPr/>
          <p:nvPr/>
        </p:nvSpPr>
        <p:spPr>
          <a:xfrm>
            <a:off x="5977904" y="1281424"/>
            <a:ext cx="2271919" cy="138716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Metodologia</a:t>
            </a:r>
            <a:endParaRPr lang="pt-BR" sz="24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1" name="Retângulo 10">
            <a:hlinkClick r:id="rId7" action="ppaction://hlinksldjump"/>
          </p:cNvPr>
          <p:cNvSpPr/>
          <p:nvPr/>
        </p:nvSpPr>
        <p:spPr>
          <a:xfrm>
            <a:off x="3496483" y="4574947"/>
            <a:ext cx="2244804" cy="13821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Resultados</a:t>
            </a:r>
            <a:endParaRPr lang="pt-BR" sz="24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2" name="Retângulo 11">
            <a:hlinkClick r:id="rId8" action="ppaction://hlinksldjump"/>
          </p:cNvPr>
          <p:cNvSpPr/>
          <p:nvPr/>
        </p:nvSpPr>
        <p:spPr>
          <a:xfrm>
            <a:off x="5977904" y="2943337"/>
            <a:ext cx="2271919" cy="136949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Perfil dos entrevistados</a:t>
            </a:r>
            <a:endParaRPr lang="pt-BR" sz="24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3" name="Retângulo 12">
            <a:hlinkClick r:id="rId9" action="ppaction://hlinksldjump"/>
          </p:cNvPr>
          <p:cNvSpPr/>
          <p:nvPr/>
        </p:nvSpPr>
        <p:spPr>
          <a:xfrm>
            <a:off x="5977904" y="4574947"/>
            <a:ext cx="2271919" cy="13821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Considerações finais</a:t>
            </a:r>
            <a:endParaRPr lang="pt-BR" sz="24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2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ângulo 46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Q3: 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Qual a sua satisfação geral com o curso SEI que o </a:t>
            </a:r>
            <a:r>
              <a:rPr lang="pt-BR" sz="1200" b="1" dirty="0" err="1">
                <a:latin typeface="Segoe UI Symbol" pitchFamily="34" charset="0"/>
                <a:ea typeface="Segoe UI Symbol" pitchFamily="34" charset="0"/>
              </a:rPr>
              <a:t>Sr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(a) fez? Dê uma nota de 0 a 10, sendo 0 “TOTALMENTE INSATISFEITO(A)” e 10  “TOTALMENTE SATISFEITO(A)”.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20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Satisfação com o curso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0" y="6186356"/>
            <a:ext cx="2099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5.473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5" name="Retângulo 34">
            <a:hlinkClick r:id="rId2" action="ppaction://hlinksldjump"/>
          </p:cNvPr>
          <p:cNvSpPr/>
          <p:nvPr/>
        </p:nvSpPr>
        <p:spPr>
          <a:xfrm>
            <a:off x="318782" y="754984"/>
            <a:ext cx="1231546" cy="3503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41" name="Conector reto 40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Tabela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144482"/>
              </p:ext>
            </p:extLst>
          </p:nvPr>
        </p:nvGraphicFramePr>
        <p:xfrm>
          <a:off x="1451877" y="3235852"/>
          <a:ext cx="9288246" cy="1499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6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35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48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35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70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78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187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8268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9138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9138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2617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399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1747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68059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Média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8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667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PRESENCIAL</a:t>
                      </a:r>
                      <a:endParaRPr lang="pt-BR" sz="12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0,1%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0,1%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0,1%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0,1%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0,3%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1,2%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1,1%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4,2%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14,8%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18,9%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59,1%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9,2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466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INTERNET</a:t>
                      </a:r>
                      <a:endParaRPr lang="pt-BR" sz="12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0,2%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0,2%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6,1%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20,6%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22,1%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50,8%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9,1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2211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KIT</a:t>
                      </a:r>
                      <a:r>
                        <a:rPr lang="pt-BR" sz="1200" b="1" baseline="0" dirty="0" smtClean="0"/>
                        <a:t> EDUCATIVO</a:t>
                      </a:r>
                      <a:endParaRPr lang="pt-BR" sz="12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0,1%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0,8%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0,4%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0,9%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1,3%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5,8%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19,2%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23,5%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47,9%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9,0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6703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SMS</a:t>
                      </a:r>
                      <a:endParaRPr lang="pt-BR" sz="12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1,4%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0,4%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2,9%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0,6%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3,8%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3,5%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28,3%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21,3%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37,9%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8,6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Retângulo 9">
            <a:hlinkClick r:id="rId3" action="ppaction://hlinksldjump"/>
          </p:cNvPr>
          <p:cNvSpPr/>
          <p:nvPr/>
        </p:nvSpPr>
        <p:spPr>
          <a:xfrm>
            <a:off x="1550328" y="759034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1" name="Retângulo 10">
            <a:hlinkClick r:id="rId4" action="ppaction://hlinksldjump"/>
          </p:cNvPr>
          <p:cNvSpPr/>
          <p:nvPr/>
        </p:nvSpPr>
        <p:spPr>
          <a:xfrm>
            <a:off x="2785328" y="75903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79783" y="1968246"/>
            <a:ext cx="11219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No recorte por canal de mídia, todos os cursos foram bem avaliados em relação à satisfação com o mesmo, sendo os cursos presenciais os melhores avaliados. 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2" name="Retângulo 11">
            <a:hlinkClick r:id="rId5" action="ppaction://hlinksldjump"/>
          </p:cNvPr>
          <p:cNvSpPr/>
          <p:nvPr/>
        </p:nvSpPr>
        <p:spPr>
          <a:xfrm>
            <a:off x="4013420" y="759034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7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ângulo 46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Q3: 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Qual a sua satisfação geral com o curso SEI que o </a:t>
            </a:r>
            <a:r>
              <a:rPr lang="pt-BR" sz="1200" b="1" dirty="0" err="1">
                <a:latin typeface="Segoe UI Symbol" pitchFamily="34" charset="0"/>
                <a:ea typeface="Segoe UI Symbol" pitchFamily="34" charset="0"/>
              </a:rPr>
              <a:t>Sr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(a) fez? Dê uma nota de 0 a 10, sendo 0 “TOTALMENTE INSATISFEITO(A)” e 10  “TOTALMENTE SATISFEITO(A)”.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21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Satisfação com o curso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0" y="6186356"/>
            <a:ext cx="2099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5.473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5" name="Retângulo 34">
            <a:hlinkClick r:id="rId2" action="ppaction://hlinksldjump"/>
          </p:cNvPr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41" name="Conector reto 40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/>
          <p:cNvSpPr/>
          <p:nvPr/>
        </p:nvSpPr>
        <p:spPr>
          <a:xfrm>
            <a:off x="2781874" y="751626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51" name="Tabela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245673"/>
              </p:ext>
            </p:extLst>
          </p:nvPr>
        </p:nvGraphicFramePr>
        <p:xfrm>
          <a:off x="318778" y="1487245"/>
          <a:ext cx="11594926" cy="4447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7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59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81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76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740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80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5325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2765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92703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80900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68059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Média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8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AC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48,8%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9,2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AL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29,3%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47,1%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9,1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AM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25,8%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58,5%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9,3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AP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38,6%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9,0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BA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51,1%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9,0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CE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24,5%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9,3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DF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52,6%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9,0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ES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64,4%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9,4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GO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56,9%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9,1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37,3%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9,1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MG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53,6%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9,0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0" name="Retângulo 9">
            <a:hlinkClick r:id="rId3" action="ppaction://hlinksldjump"/>
          </p:cNvPr>
          <p:cNvSpPr/>
          <p:nvPr/>
        </p:nvSpPr>
        <p:spPr>
          <a:xfrm>
            <a:off x="1550328" y="751626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2" name="Retângulo 11">
            <a:hlinkClick r:id="rId4" action="ppaction://hlinksldjump"/>
          </p:cNvPr>
          <p:cNvSpPr/>
          <p:nvPr/>
        </p:nvSpPr>
        <p:spPr>
          <a:xfrm>
            <a:off x="4013420" y="759034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2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22</a:t>
            </a:fld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236942"/>
              </p:ext>
            </p:extLst>
          </p:nvPr>
        </p:nvGraphicFramePr>
        <p:xfrm>
          <a:off x="305162" y="294551"/>
          <a:ext cx="11542280" cy="6301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5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94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04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11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76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06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2041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572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8483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4090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6139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90114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68059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Média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8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24,2%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9,1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MT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55,3%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9,1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9,1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PB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32,9%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46,5%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9,1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59,4%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9,3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PI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28,2%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56,3%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9,3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PR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48,4%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9,0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RJ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64,0%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9,2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RN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24,7%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50,0%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9,0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24,2%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56,5%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9,2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RR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32,4%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37,8%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9,0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67,1%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9,3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SC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31,5%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38,2%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8,9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26,2%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54,2%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9,2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SP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49,2%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8,9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TO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24,1%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53,3%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9,2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53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ângulo 46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Q3: 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Qual a sua satisfação geral com o curso SEI que o </a:t>
            </a:r>
            <a:r>
              <a:rPr lang="pt-BR" sz="1200" b="1" dirty="0" err="1">
                <a:latin typeface="Segoe UI Symbol" pitchFamily="34" charset="0"/>
                <a:ea typeface="Segoe UI Symbol" pitchFamily="34" charset="0"/>
              </a:rPr>
              <a:t>Sr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(a) fez? Dê uma nota de 0 a 10, sendo 0 “TOTALMENTE INSATISFEITO(A)” e 10  “TOTALMENTE SATISFEITO(A)”.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23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Satisfação com o curso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0" y="6186356"/>
            <a:ext cx="2099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5.473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235368"/>
              </p:ext>
            </p:extLst>
          </p:nvPr>
        </p:nvGraphicFramePr>
        <p:xfrm>
          <a:off x="737533" y="864712"/>
          <a:ext cx="10515596" cy="3978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4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35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95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07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36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88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956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045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9495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2011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5300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045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7817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86562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03339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792057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126288"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Canal de Mídia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1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2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6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6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10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NS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NR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2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Comprar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0,5%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18,1%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23,8%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46,4%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62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628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Controlar o Meu Dinheiro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0,4%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0,5%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6,9%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17,7%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20,9%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53,6%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62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Presencial </a:t>
                      </a:r>
                      <a:r>
                        <a:rPr lang="pt-BR" sz="1000" b="1" u="none" strike="noStrike" dirty="0" smtClean="0">
                          <a:effectLst/>
                        </a:rPr>
                        <a:t>(1 encontro)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62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</a:rPr>
                        <a:t>Presencial </a:t>
                      </a:r>
                      <a:r>
                        <a:rPr lang="pt-BR" sz="1000" b="1" u="none" strike="noStrike" dirty="0" smtClean="0">
                          <a:effectLst/>
                        </a:rPr>
                        <a:t>(2 encontro)</a:t>
                      </a:r>
                      <a:endParaRPr lang="pt-B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4" marR="6314" marT="6314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62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SMS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62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Internet - SEI Empreender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9,4%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15,7%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54,1%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62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262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Planejar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21,3%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53,5%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62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262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Unir Forças para Melhorar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3,2%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20,9%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34,1%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41,7%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262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9,5</a:t>
                      </a:r>
                      <a:endParaRPr lang="pt-BR" sz="1200" dirty="0"/>
                    </a:p>
                  </a:txBody>
                  <a:tcPr marL="6314" marR="6314" marT="6314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26288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9,2</a:t>
                      </a:r>
                      <a:endParaRPr lang="pt-BR" sz="1200" dirty="0"/>
                    </a:p>
                  </a:txBody>
                  <a:tcPr marL="6314" marR="6314" marT="6314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355760"/>
              </p:ext>
            </p:extLst>
          </p:nvPr>
        </p:nvGraphicFramePr>
        <p:xfrm>
          <a:off x="746625" y="4853875"/>
          <a:ext cx="10486238" cy="1125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5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35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78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07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36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88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400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88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65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1172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6978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6206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7817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86561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033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75501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12628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Vender!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Internet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22,6%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45,7%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2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9,0</a:t>
                      </a:r>
                      <a:endParaRPr lang="pt-BR" sz="1200" dirty="0"/>
                    </a:p>
                  </a:txBody>
                  <a:tcPr marL="6314" marR="6314" marT="631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62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SMS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8,8</a:t>
                      </a:r>
                      <a:endParaRPr lang="pt-BR" sz="1200" dirty="0"/>
                    </a:p>
                  </a:txBody>
                  <a:tcPr marL="6314" marR="6314" marT="631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6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divulgação do SEI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34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Q3: 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Qual a sua satisfação geral com o curso SEI que o </a:t>
            </a:r>
            <a:r>
              <a:rPr lang="pt-BR" sz="1200" b="1" dirty="0" err="1">
                <a:latin typeface="Segoe UI Symbol" pitchFamily="34" charset="0"/>
                <a:ea typeface="Segoe UI Symbol" pitchFamily="34" charset="0"/>
              </a:rPr>
              <a:t>Sr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(a) fez? Dê uma nota de 0 a 10, sendo 0 “TOTALMENTE INSATISFEITO(A)” e 10  “TOTALMENTE SATISFEITO(A)”.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9382387" y="6487195"/>
            <a:ext cx="2743200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24</a:t>
            </a:fld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977911"/>
              </p:ext>
            </p:extLst>
          </p:nvPr>
        </p:nvGraphicFramePr>
        <p:xfrm>
          <a:off x="570455" y="1250980"/>
          <a:ext cx="10905684" cy="3231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49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51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78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3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620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04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956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045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65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4528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3622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8722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7817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94951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9495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763398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77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sensibilização do SEI Administrar - Kit aprender a empreender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55,6%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44,4%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9,4</a:t>
                      </a:r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sensibilização do SEI Administrar-Kit aprender a empreender serviços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28,9%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37,8%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33,3%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9,0</a:t>
                      </a:r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sensibilização do SEI Vender - kit Boas Vendas!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r>
                        <a:rPr lang="pt-BR" sz="1200" u="none" strike="noStrike" dirty="0" smtClean="0">
                          <a:effectLst/>
                        </a:rPr>
                        <a:t>8,5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Administrar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9,2%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19,1%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67,5%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9,5</a:t>
                      </a:r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Clicar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26,4%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19,9%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9,1</a:t>
                      </a:r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 - SEI Crescer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0,7%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0,4%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1,3%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16,5%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31,5%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48,2%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1,4%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9,2</a:t>
                      </a:r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Formar Preço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15,5%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17,4%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59,0%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9,2</a:t>
                      </a:r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7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Inovar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16,9%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19,9%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55,4%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r>
                        <a:rPr lang="pt-BR" sz="1200" u="none" strike="noStrike" dirty="0" smtClean="0">
                          <a:effectLst/>
                        </a:rPr>
                        <a:t>9,3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863220"/>
              </p:ext>
            </p:extLst>
          </p:nvPr>
        </p:nvGraphicFramePr>
        <p:xfrm>
          <a:off x="2306275" y="941636"/>
          <a:ext cx="9181048" cy="189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95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07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36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88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56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04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949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011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300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045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7817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8656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03339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792057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126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Canal de Mídia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1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2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6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6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10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NS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NR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532599"/>
              </p:ext>
            </p:extLst>
          </p:nvPr>
        </p:nvGraphicFramePr>
        <p:xfrm>
          <a:off x="569753" y="4484717"/>
          <a:ext cx="10889613" cy="933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5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83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62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07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620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88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956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045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65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3689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3622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8722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8656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94951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03339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729847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126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Aprender </a:t>
                      </a:r>
                      <a:r>
                        <a:rPr lang="pt-BR" sz="1200" b="1" u="none" strike="noStrike" dirty="0">
                          <a:effectLst/>
                        </a:rPr>
                        <a:t>a Empreender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Kit Educativo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24,6%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Aprender </a:t>
                      </a:r>
                      <a:r>
                        <a:rPr lang="pt-BR" sz="1200" b="1" u="none" strike="noStrike" dirty="0">
                          <a:effectLst/>
                        </a:rPr>
                        <a:t>a Empreender - Serviços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Kit Educativo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24,9%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21,7%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51,2%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6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Boas </a:t>
                      </a:r>
                      <a:r>
                        <a:rPr lang="pt-BR" sz="1200" b="1" u="none" strike="noStrike" dirty="0">
                          <a:effectLst/>
                        </a:rPr>
                        <a:t>Vendas! Como vender mais e melhor no varejo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Kit Educativo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18,2%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24,3%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47,2%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Satisfação com o curso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6186356"/>
            <a:ext cx="2099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5.473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56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aixaDeTexto 18"/>
          <p:cNvSpPr txBox="1"/>
          <p:nvPr/>
        </p:nvSpPr>
        <p:spPr>
          <a:xfrm>
            <a:off x="10985109" y="5426782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0,5%</a:t>
            </a:r>
            <a:endParaRPr lang="pt-BR" sz="1800" dirty="0"/>
          </a:p>
        </p:txBody>
      </p:sp>
      <p:sp>
        <p:nvSpPr>
          <p:cNvPr id="37" name="CaixaDeTexto 18"/>
          <p:cNvSpPr txBox="1"/>
          <p:nvPr/>
        </p:nvSpPr>
        <p:spPr>
          <a:xfrm>
            <a:off x="10127708" y="5468543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0,2%</a:t>
            </a:r>
            <a:endParaRPr lang="pt-BR" sz="1800" dirty="0"/>
          </a:p>
        </p:txBody>
      </p:sp>
      <p:sp>
        <p:nvSpPr>
          <p:cNvPr id="18" name="Retângulo 17"/>
          <p:cNvSpPr/>
          <p:nvPr/>
        </p:nvSpPr>
        <p:spPr>
          <a:xfrm>
            <a:off x="6618915" y="4527277"/>
            <a:ext cx="1768694" cy="1253035"/>
          </a:xfrm>
          <a:prstGeom prst="rect">
            <a:avLst/>
          </a:prstGeom>
          <a:solidFill>
            <a:srgbClr val="92D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8387608" y="3092269"/>
            <a:ext cx="1670881" cy="2687540"/>
          </a:xfrm>
          <a:prstGeom prst="rect">
            <a:avLst/>
          </a:prstGeom>
          <a:solidFill>
            <a:srgbClr val="0070C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5" name="Gráfico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2875017"/>
              </p:ext>
            </p:extLst>
          </p:nvPr>
        </p:nvGraphicFramePr>
        <p:xfrm>
          <a:off x="320168" y="3136751"/>
          <a:ext cx="11560030" cy="2968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" name="Retângulo 45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Q12: 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Dê uma nota de 0 a 10 para o quanto as suas expectativas em relação ao curso que fez foram atendidas, sendo que a nota 0 significa “Minhas expectativas não foram atendidas” e a nota 10, “Minhas expectativas foram totalmente atendidas”. 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(Exceto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SMS)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8744724" y="2598142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>
                <a:solidFill>
                  <a:srgbClr val="5395D4"/>
                </a:solidFill>
              </a:rPr>
              <a:t>65,7%</a:t>
            </a:r>
            <a:endParaRPr lang="pt-BR" sz="2400" dirty="0">
              <a:solidFill>
                <a:srgbClr val="5395D4"/>
              </a:solidFill>
            </a:endParaRPr>
          </a:p>
        </p:txBody>
      </p:sp>
      <p:sp>
        <p:nvSpPr>
          <p:cNvPr id="22" name="CaixaDeTexto 18"/>
          <p:cNvSpPr txBox="1"/>
          <p:nvPr/>
        </p:nvSpPr>
        <p:spPr>
          <a:xfrm>
            <a:off x="860641" y="5435022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0,8%</a:t>
            </a:r>
            <a:endParaRPr lang="pt-BR" sz="1800" dirty="0"/>
          </a:p>
        </p:txBody>
      </p:sp>
      <p:sp>
        <p:nvSpPr>
          <p:cNvPr id="27" name="CaixaDeTexto 18"/>
          <p:cNvSpPr txBox="1"/>
          <p:nvPr/>
        </p:nvSpPr>
        <p:spPr>
          <a:xfrm>
            <a:off x="1697888" y="5446733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0,1%</a:t>
            </a:r>
            <a:endParaRPr lang="pt-BR" sz="1800" dirty="0"/>
          </a:p>
        </p:txBody>
      </p:sp>
      <p:sp>
        <p:nvSpPr>
          <p:cNvPr id="28" name="CaixaDeTexto 18"/>
          <p:cNvSpPr txBox="1"/>
          <p:nvPr/>
        </p:nvSpPr>
        <p:spPr>
          <a:xfrm>
            <a:off x="2539647" y="5446733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0,2%</a:t>
            </a:r>
            <a:endParaRPr lang="pt-BR" sz="1800" dirty="0"/>
          </a:p>
        </p:txBody>
      </p:sp>
      <p:sp>
        <p:nvSpPr>
          <p:cNvPr id="29" name="CaixaDeTexto 18"/>
          <p:cNvSpPr txBox="1"/>
          <p:nvPr/>
        </p:nvSpPr>
        <p:spPr>
          <a:xfrm>
            <a:off x="3393282" y="5459964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0,4%</a:t>
            </a:r>
            <a:endParaRPr lang="pt-BR" sz="1800" dirty="0"/>
          </a:p>
        </p:txBody>
      </p:sp>
      <p:sp>
        <p:nvSpPr>
          <p:cNvPr id="30" name="CaixaDeTexto 18"/>
          <p:cNvSpPr txBox="1"/>
          <p:nvPr/>
        </p:nvSpPr>
        <p:spPr>
          <a:xfrm>
            <a:off x="4230573" y="5450253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0,5%</a:t>
            </a:r>
            <a:endParaRPr lang="pt-BR" sz="1800" dirty="0"/>
          </a:p>
        </p:txBody>
      </p:sp>
      <p:sp>
        <p:nvSpPr>
          <p:cNvPr id="31" name="CaixaDeTexto 18"/>
          <p:cNvSpPr txBox="1"/>
          <p:nvPr/>
        </p:nvSpPr>
        <p:spPr>
          <a:xfrm>
            <a:off x="5088175" y="5351073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2,2%</a:t>
            </a:r>
            <a:endParaRPr lang="pt-BR" sz="1800" dirty="0"/>
          </a:p>
        </p:txBody>
      </p:sp>
      <p:sp>
        <p:nvSpPr>
          <p:cNvPr id="32" name="CaixaDeTexto 18"/>
          <p:cNvSpPr txBox="1"/>
          <p:nvPr/>
        </p:nvSpPr>
        <p:spPr>
          <a:xfrm>
            <a:off x="5934439" y="5327330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2,6%</a:t>
            </a:r>
            <a:endParaRPr lang="pt-BR" sz="1800" dirty="0"/>
          </a:p>
        </p:txBody>
      </p:sp>
      <p:sp>
        <p:nvSpPr>
          <p:cNvPr id="33" name="CaixaDeTexto 18"/>
          <p:cNvSpPr txBox="1"/>
          <p:nvPr/>
        </p:nvSpPr>
        <p:spPr>
          <a:xfrm>
            <a:off x="6790795" y="5086244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7,5%</a:t>
            </a:r>
            <a:endParaRPr lang="pt-BR" sz="1800" dirty="0"/>
          </a:p>
        </p:txBody>
      </p:sp>
      <p:sp>
        <p:nvSpPr>
          <p:cNvPr id="34" name="CaixaDeTexto 18"/>
          <p:cNvSpPr txBox="1"/>
          <p:nvPr/>
        </p:nvSpPr>
        <p:spPr>
          <a:xfrm>
            <a:off x="7552544" y="4455867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19,2%</a:t>
            </a:r>
            <a:endParaRPr lang="pt-BR" sz="1800" dirty="0"/>
          </a:p>
        </p:txBody>
      </p:sp>
      <p:sp>
        <p:nvSpPr>
          <p:cNvPr id="35" name="CaixaDeTexto 18"/>
          <p:cNvSpPr txBox="1"/>
          <p:nvPr/>
        </p:nvSpPr>
        <p:spPr>
          <a:xfrm>
            <a:off x="8387608" y="4470386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18,5%</a:t>
            </a:r>
            <a:endParaRPr lang="pt-BR" sz="1800" dirty="0"/>
          </a:p>
        </p:txBody>
      </p:sp>
      <p:sp>
        <p:nvSpPr>
          <p:cNvPr id="36" name="CaixaDeTexto 18"/>
          <p:cNvSpPr txBox="1"/>
          <p:nvPr/>
        </p:nvSpPr>
        <p:spPr>
          <a:xfrm>
            <a:off x="9248821" y="3092269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47,2%</a:t>
            </a:r>
            <a:endParaRPr lang="pt-BR" sz="1800" dirty="0"/>
          </a:p>
        </p:txBody>
      </p:sp>
      <p:sp>
        <p:nvSpPr>
          <p:cNvPr id="38" name="Retângulo 37"/>
          <p:cNvSpPr/>
          <p:nvPr/>
        </p:nvSpPr>
        <p:spPr>
          <a:xfrm>
            <a:off x="613339" y="2092759"/>
            <a:ext cx="2415657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Média Nacional: 8,8</a:t>
            </a:r>
            <a:endParaRPr lang="pt-BR" sz="16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534633" y="1483374"/>
            <a:ext cx="11091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A maioria dos entrevistados (65,7%) considera que suas expectativas com o curso foram atingidas.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0" name="CaixaDeTexto 39">
            <a:hlinkClick r:id="rId3" action="ppaction://hlinksldjump"/>
          </p:cNvPr>
          <p:cNvSpPr txBox="1"/>
          <p:nvPr/>
        </p:nvSpPr>
        <p:spPr>
          <a:xfrm>
            <a:off x="1729382" y="4345016"/>
            <a:ext cx="4669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 smtClean="0">
                <a:solidFill>
                  <a:srgbClr val="C00000"/>
                </a:solidFill>
                <a:latin typeface="Segoe UI Symbol" pitchFamily="34" charset="0"/>
                <a:ea typeface="Segoe UI Symbol" pitchFamily="34" charset="0"/>
              </a:rPr>
              <a:t>Por que as expectativas não foram atendidas?</a:t>
            </a:r>
            <a:endParaRPr lang="pt-BR" sz="1200" b="1" dirty="0">
              <a:solidFill>
                <a:srgbClr val="C00000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49" name="Conector angulado 48"/>
          <p:cNvCxnSpPr/>
          <p:nvPr/>
        </p:nvCxnSpPr>
        <p:spPr>
          <a:xfrm>
            <a:off x="2692464" y="4628983"/>
            <a:ext cx="996043" cy="256664"/>
          </a:xfrm>
          <a:prstGeom prst="bentConnector3">
            <a:avLst>
              <a:gd name="adj1" fmla="val 10082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25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Expectativas em relação ao curso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51" name="Conector reto 50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>
            <a:off x="0" y="6186356"/>
            <a:ext cx="4355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5.264 (Cursos presenciais e a distância)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749839" y="5332778"/>
            <a:ext cx="5869076" cy="471223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/>
          <p:cNvSpPr/>
          <p:nvPr/>
        </p:nvSpPr>
        <p:spPr>
          <a:xfrm>
            <a:off x="3401101" y="4844609"/>
            <a:ext cx="792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rgbClr val="F26F78"/>
                </a:solidFill>
              </a:rPr>
              <a:t>9,7%</a:t>
            </a:r>
            <a:endParaRPr lang="pt-BR" sz="2400" dirty="0">
              <a:solidFill>
                <a:srgbClr val="F26F78"/>
              </a:solidFill>
            </a:endParaRPr>
          </a:p>
        </p:txBody>
      </p:sp>
      <p:sp>
        <p:nvSpPr>
          <p:cNvPr id="54" name="Retângulo 53"/>
          <p:cNvSpPr/>
          <p:nvPr/>
        </p:nvSpPr>
        <p:spPr>
          <a:xfrm>
            <a:off x="7075805" y="4037484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rgbClr val="00B050"/>
                </a:solidFill>
              </a:rPr>
              <a:t>26,7%</a:t>
            </a:r>
            <a:endParaRPr lang="pt-BR" sz="2400" dirty="0">
              <a:solidFill>
                <a:srgbClr val="00B050"/>
              </a:solidFill>
            </a:endParaRPr>
          </a:p>
        </p:txBody>
      </p:sp>
      <p:sp>
        <p:nvSpPr>
          <p:cNvPr id="52" name="Retângulo 51">
            <a:hlinkClick r:id="rId4" action="ppaction://hlinksldjump"/>
          </p:cNvPr>
          <p:cNvSpPr/>
          <p:nvPr/>
        </p:nvSpPr>
        <p:spPr>
          <a:xfrm>
            <a:off x="2793677" y="752959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55" name="Retângulo 54">
            <a:hlinkClick r:id="rId5" action="ppaction://hlinksldjump"/>
          </p:cNvPr>
          <p:cNvSpPr/>
          <p:nvPr/>
        </p:nvSpPr>
        <p:spPr>
          <a:xfrm>
            <a:off x="1562131" y="75498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2" name="Retângulo 41">
            <a:hlinkClick r:id="rId6" action="ppaction://hlinksldjump"/>
          </p:cNvPr>
          <p:cNvSpPr/>
          <p:nvPr/>
        </p:nvSpPr>
        <p:spPr>
          <a:xfrm>
            <a:off x="4013420" y="759034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613339" y="2508060"/>
            <a:ext cx="77373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Obs.: Não há como comparar com os anos anteriores, pois a escala de 0 a 10 fez parte apenas do questionário deste ano.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27676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ângulo 45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Q12: 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Dê uma nota de 0 a 10 para o quanto as suas expectativas em relação ao curso que fez foram atendidas, sendo que a nota 0 significa “Minhas expectativas não foram atendidas” e a nota 10, “Minhas expectativas foram totalmente atendidas”. 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(Exceto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SMS)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1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26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Expectativas em relação ao curso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0" y="6186356"/>
            <a:ext cx="4355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5.264 (Cursos presenciais e a distância)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55" name="Retângulo 54">
            <a:hlinkClick r:id="rId2" action="ppaction://hlinksldjump"/>
          </p:cNvPr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56" name="Conector reto 55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56"/>
          <p:cNvSpPr/>
          <p:nvPr/>
        </p:nvSpPr>
        <p:spPr>
          <a:xfrm>
            <a:off x="2781874" y="753750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0" name="Retângulo 9">
            <a:hlinkClick r:id="rId3" action="ppaction://hlinksldjump"/>
          </p:cNvPr>
          <p:cNvSpPr/>
          <p:nvPr/>
        </p:nvSpPr>
        <p:spPr>
          <a:xfrm>
            <a:off x="1562131" y="75498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>
            <a:hlinkClick r:id="rId4" action="ppaction://hlinksldjump"/>
          </p:cNvPr>
          <p:cNvSpPr/>
          <p:nvPr/>
        </p:nvSpPr>
        <p:spPr>
          <a:xfrm>
            <a:off x="1550328" y="759034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3" name="Retângulo 12">
            <a:hlinkClick r:id="rId5" action="ppaction://hlinksldjump"/>
          </p:cNvPr>
          <p:cNvSpPr/>
          <p:nvPr/>
        </p:nvSpPr>
        <p:spPr>
          <a:xfrm>
            <a:off x="2785328" y="759034"/>
            <a:ext cx="1231546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497075"/>
              </p:ext>
            </p:extLst>
          </p:nvPr>
        </p:nvGraphicFramePr>
        <p:xfrm>
          <a:off x="1921077" y="3604732"/>
          <a:ext cx="8162491" cy="12212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94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7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72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87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01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897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956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370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2382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2382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0290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7654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6776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296149"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4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6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7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8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9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10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48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5849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INTERNET</a:t>
                      </a:r>
                      <a:endParaRPr lang="pt-B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0,5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0,4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0,6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2,0%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3,5%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9,2%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17,6%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21,7%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43,9%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5849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PRESENCIAL</a:t>
                      </a:r>
                      <a:endParaRPr lang="pt-B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0,6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1,6%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2,6%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7,9%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18,7%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20,4%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48,3%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3421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KIT</a:t>
                      </a:r>
                      <a:r>
                        <a:rPr lang="pt-BR" sz="1200" b="1" baseline="0" dirty="0" smtClean="0"/>
                        <a:t> EDUCATIVO</a:t>
                      </a:r>
                      <a:endParaRPr lang="pt-B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1,0%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0,1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0,2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0,4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0,5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2,4%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2,4%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7,1%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20,1%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17,4%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48,4%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579783" y="2085692"/>
            <a:ext cx="11219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No recorte por canal de mídia, todos os cursos foram bem avaliados em relação às expectativas com o mesmo, sendo os cursos realizados pela internet os melhores avaliados. 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5" name="Retângulo 14">
            <a:hlinkClick r:id="rId6" action="ppaction://hlinksldjump"/>
          </p:cNvPr>
          <p:cNvSpPr/>
          <p:nvPr/>
        </p:nvSpPr>
        <p:spPr>
          <a:xfrm>
            <a:off x="4013420" y="759034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38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ângulo 45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Q12: 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Dê uma nota de 0 a 10 para o quanto as suas expectativas em relação ao curso que fez foram atendidas, sendo que a nota 0 significa “Minhas expectativas não foram atendidas” e a nota 10, “Minhas expectativas foram totalmente atendidas”. 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(Exceto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SMS)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1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27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Expectativas em relação ao curso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0" y="6186356"/>
            <a:ext cx="4355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5.264 (Cursos presenciais e a distância)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55" name="Retângulo 54">
            <a:hlinkClick r:id="rId2" action="ppaction://hlinksldjump"/>
          </p:cNvPr>
          <p:cNvSpPr/>
          <p:nvPr/>
        </p:nvSpPr>
        <p:spPr>
          <a:xfrm>
            <a:off x="318782" y="763373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56" name="Conector reto 55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56"/>
          <p:cNvSpPr/>
          <p:nvPr/>
        </p:nvSpPr>
        <p:spPr>
          <a:xfrm>
            <a:off x="2793677" y="762139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58" name="Tabela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618244"/>
              </p:ext>
            </p:extLst>
          </p:nvPr>
        </p:nvGraphicFramePr>
        <p:xfrm>
          <a:off x="318778" y="1487245"/>
          <a:ext cx="11594926" cy="4447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7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59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81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76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740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80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5325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2765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92703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80900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68059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Média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8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AC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24,5%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50,3%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9,1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AL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46,1%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8,8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AM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24,6%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47,3%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8,9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AP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39,5%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28,9%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8,8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BA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46,2%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8,7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CE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42,6%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9,0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DF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8,5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ES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57,4%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9,1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GO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52,0%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8,8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O,5%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8,9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MG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46,7%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8,6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0" name="Retângulo 9">
            <a:hlinkClick r:id="rId3" action="ppaction://hlinksldjump"/>
          </p:cNvPr>
          <p:cNvSpPr/>
          <p:nvPr/>
        </p:nvSpPr>
        <p:spPr>
          <a:xfrm>
            <a:off x="1562131" y="75903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2" name="Retângulo 11">
            <a:hlinkClick r:id="rId4" action="ppaction://hlinksldjump"/>
          </p:cNvPr>
          <p:cNvSpPr/>
          <p:nvPr/>
        </p:nvSpPr>
        <p:spPr>
          <a:xfrm>
            <a:off x="4013420" y="759034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7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28</a:t>
            </a:fld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359654"/>
              </p:ext>
            </p:extLst>
          </p:nvPr>
        </p:nvGraphicFramePr>
        <p:xfrm>
          <a:off x="305162" y="294551"/>
          <a:ext cx="11542280" cy="6301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5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94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04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11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76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06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2041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572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8483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4090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6139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90114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68059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Média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8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25,3%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37,1%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8,6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MT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46,0%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8,8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46,5%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8,7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PB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27,2%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42,0%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8,8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53,2%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9,0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PI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25,2%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50,0%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9,0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PR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41,3%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8,7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RJ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46,9%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8,7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RN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8,8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47,6%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8,8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RR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27,0%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27,0%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8,3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57,4%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8,9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SC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26,1%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37,0%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8,7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29,9%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40,2%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8,8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SP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26,6%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39,7%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8,6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TO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27,2%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41,5%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8,9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06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ângulo 45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Q12: 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Dê uma nota de 0 a 10 para o quanto as suas expectativas em relação ao curso que fez foram atendidas, sendo que a nota 0 significa “Minhas expectativas não foram atendidas” e a nota 10, “Minhas expectativas foram totalmente atendidas”. 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(Exceto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SMS)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1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29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Expectativas em relação ao curso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0" y="6186356"/>
            <a:ext cx="4355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5.264 (Cursos presenciais e a distância)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382047"/>
              </p:ext>
            </p:extLst>
          </p:nvPr>
        </p:nvGraphicFramePr>
        <p:xfrm>
          <a:off x="714370" y="1262063"/>
          <a:ext cx="10763253" cy="47121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02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781048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1952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Comprar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18,4%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19,6%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48,9%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1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014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Controlar o Meu Dinheiro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Internet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7,8%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17,7%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19,6%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48,6%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01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 smtClean="0">
                          <a:effectLst/>
                        </a:rPr>
                        <a:t>Presencial</a:t>
                      </a:r>
                      <a:r>
                        <a:rPr lang="pt-BR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pt-BR" sz="1000" b="1" u="none" strike="noStrike" baseline="0" dirty="0" smtClean="0">
                          <a:effectLst/>
                        </a:rPr>
                        <a:t>(1 encontro)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01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 smtClean="0">
                          <a:effectLst/>
                        </a:rPr>
                        <a:t>Presencial </a:t>
                      </a:r>
                      <a:r>
                        <a:rPr lang="pt-BR" sz="1000" b="1" u="none" strike="noStrike" dirty="0" smtClean="0">
                          <a:effectLst/>
                        </a:rPr>
                        <a:t>(2 encontro)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01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Empreender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Internet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2,0%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23,6%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45,9%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01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8,7</a:t>
                      </a:r>
                      <a:endParaRPr lang="pt-BR" sz="1200" dirty="0"/>
                    </a:p>
                  </a:txBody>
                  <a:tcPr marL="6507" marR="6507" marT="6507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01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Planejar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Internet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8,2%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15,3%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17,5%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52,1%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01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01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Unir Forças para Melhorar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Internet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11,4%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34,0%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01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01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Vender!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Internet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22,1%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17,1%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51,0%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01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01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divulgação do SEI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301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sensibilização do SEI Administrar - Kit aprender a empreender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33,3%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22,2%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44,4%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07" marR="6507" marT="65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7" marR="6507" marT="6507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61463"/>
              </p:ext>
            </p:extLst>
          </p:nvPr>
        </p:nvGraphicFramePr>
        <p:xfrm>
          <a:off x="2306275" y="1017836"/>
          <a:ext cx="9181048" cy="189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95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07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36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88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56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04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949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011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300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045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7817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8656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03339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792057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126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Canal de Mídia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1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2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6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6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10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NS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NR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54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esultado de imagem para empre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227" y="-3536"/>
            <a:ext cx="11274806" cy="684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2625755" y="1231091"/>
            <a:ext cx="8825218" cy="537451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pt-BR" sz="2100" dirty="0"/>
          </a:p>
        </p:txBody>
      </p:sp>
      <p:sp>
        <p:nvSpPr>
          <p:cNvPr id="6" name="Retângulo 5">
            <a:hlinkClick r:id="rId3" action="ppaction://hlinksldjump"/>
          </p:cNvPr>
          <p:cNvSpPr/>
          <p:nvPr/>
        </p:nvSpPr>
        <p:spPr>
          <a:xfrm>
            <a:off x="4028213" y="290053"/>
            <a:ext cx="3730132" cy="482584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pt-BR" sz="72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SEI 2016</a:t>
            </a:r>
            <a:endParaRPr lang="pt-BR" sz="7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7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9382387" y="6423045"/>
            <a:ext cx="2743200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3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36229" y="1231091"/>
            <a:ext cx="1879132" cy="790581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Objetivo da pesquisa</a:t>
            </a:r>
            <a:endParaRPr lang="pt-BR" sz="20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44622" y="3562505"/>
            <a:ext cx="1870739" cy="74662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Tópicos da pesquisa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44622" y="2457976"/>
            <a:ext cx="1870739" cy="72145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Metodologia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44621" y="5908228"/>
            <a:ext cx="1870739" cy="69738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Resultados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36233" y="4745629"/>
            <a:ext cx="1879128" cy="7273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Perfil dos entrevistados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978092" y="2469055"/>
            <a:ext cx="8095376" cy="86177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pt-BR" sz="2400" dirty="0">
                <a:latin typeface="Segoe UI Symbol" pitchFamily="34" charset="0"/>
                <a:ea typeface="Segoe UI Symbol" pitchFamily="34" charset="0"/>
              </a:rPr>
              <a:t>Identificar o nível de satisfação dos clientes do projeto SEI e o impacto desse projeto nos clientes. 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45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9334500" y="6394450"/>
            <a:ext cx="2743200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30</a:t>
            </a:fld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008076"/>
              </p:ext>
            </p:extLst>
          </p:nvPr>
        </p:nvGraphicFramePr>
        <p:xfrm>
          <a:off x="2306275" y="1208336"/>
          <a:ext cx="9181048" cy="189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95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07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36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88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56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04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949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011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300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045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7817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8656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03339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792057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126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Canal de Mídia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1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2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6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6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10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NS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NR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992469"/>
              </p:ext>
            </p:extLst>
          </p:nvPr>
        </p:nvGraphicFramePr>
        <p:xfrm>
          <a:off x="673099" y="1482725"/>
          <a:ext cx="10807701" cy="3149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56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77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sensibilização do SEI Vender - </a:t>
                      </a:r>
                      <a:r>
                        <a:rPr lang="pt-BR" sz="1200" b="1" u="none" strike="noStrike" dirty="0" smtClean="0">
                          <a:effectLst/>
                        </a:rPr>
                        <a:t>Kit </a:t>
                      </a:r>
                      <a:r>
                        <a:rPr lang="pt-BR" sz="1200" b="1" u="none" strike="noStrike" dirty="0">
                          <a:effectLst/>
                        </a:rPr>
                        <a:t>Boas Vendas!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Administrar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11,4%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25,2%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60,3%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Clicar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15,1%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22,6%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23,4%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34,4%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Crescer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21,6%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19,4%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44,9%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Formar Preço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0,4%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0,1%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0,6%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3,1%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8,4%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24,3%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18,0%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42,0%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0,1%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Inovar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14,2%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17,3%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24,5%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44,1%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Aprender a Empreender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Kit Educativo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9,1</a:t>
                      </a:r>
                      <a:endParaRPr lang="pt-BR" sz="1200" dirty="0"/>
                    </a:p>
                  </a:txBody>
                  <a:tcPr marL="3885" marR="3885" marT="388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7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Aprender a Empreender - Serviços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Kit Educativo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9,0</a:t>
                      </a:r>
                      <a:endParaRPr lang="pt-BR" sz="1200" dirty="0"/>
                    </a:p>
                  </a:txBody>
                  <a:tcPr marL="3885" marR="3885" marT="388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7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Boas Vendas! Como vender mais e melhor no varejo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Kit Educativo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Q12: 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Dê uma nota de 0 a 10 para o quanto as suas expectativas em relação ao curso que fez foram atendidas, sendo que a nota 0 significa “Minhas expectativas não foram atendidas” e a nota 10, “Minhas expectativas foram totalmente atendidas”. 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(Exceto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SMS)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Expectativas em relação ao curso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6186356"/>
            <a:ext cx="4355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5.264 (Cursos presenciais e a distância)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99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Q12.1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. Qual o motivo dessa nota?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02004" y="1458058"/>
            <a:ext cx="1139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A falta de novidades, conteúdos deficientes e pouco aprofundados foram os principais motivos para as expectativas dos entrevistados não terem sido atendidas.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31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Motivos das expectativas não atendidas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0" y="6186356"/>
            <a:ext cx="6709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312 (Somente para aqueles que não tiveram suas expectativas atendidas). 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064991"/>
              </p:ext>
            </p:extLst>
          </p:nvPr>
        </p:nvGraphicFramePr>
        <p:xfrm>
          <a:off x="318782" y="2298583"/>
          <a:ext cx="11442582" cy="3617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CaixaDeTexto 18"/>
          <p:cNvSpPr txBox="1"/>
          <p:nvPr/>
        </p:nvSpPr>
        <p:spPr>
          <a:xfrm>
            <a:off x="11217099" y="2418025"/>
            <a:ext cx="88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/>
              <a:t>19,0%</a:t>
            </a:r>
            <a:endParaRPr lang="pt-BR" sz="1600" dirty="0"/>
          </a:p>
        </p:txBody>
      </p:sp>
      <p:sp>
        <p:nvSpPr>
          <p:cNvPr id="18" name="CaixaDeTexto 18"/>
          <p:cNvSpPr txBox="1"/>
          <p:nvPr/>
        </p:nvSpPr>
        <p:spPr>
          <a:xfrm>
            <a:off x="9629976" y="2714634"/>
            <a:ext cx="88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/>
              <a:t>15,0%</a:t>
            </a:r>
            <a:endParaRPr lang="pt-BR" sz="16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8075567" y="3017038"/>
            <a:ext cx="88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/>
              <a:t>11,0%</a:t>
            </a:r>
            <a:endParaRPr lang="pt-BR" sz="1600" dirty="0"/>
          </a:p>
        </p:txBody>
      </p:sp>
      <p:sp>
        <p:nvSpPr>
          <p:cNvPr id="20" name="CaixaDeTexto 18"/>
          <p:cNvSpPr txBox="1"/>
          <p:nvPr/>
        </p:nvSpPr>
        <p:spPr>
          <a:xfrm>
            <a:off x="8075567" y="3327030"/>
            <a:ext cx="88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/>
              <a:t>11,0%</a:t>
            </a:r>
            <a:endParaRPr lang="pt-BR" sz="1600" dirty="0"/>
          </a:p>
        </p:txBody>
      </p:sp>
      <p:sp>
        <p:nvSpPr>
          <p:cNvPr id="23" name="CaixaDeTexto 18"/>
          <p:cNvSpPr txBox="1"/>
          <p:nvPr/>
        </p:nvSpPr>
        <p:spPr>
          <a:xfrm>
            <a:off x="7715623" y="3635530"/>
            <a:ext cx="88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/>
              <a:t>10,0%</a:t>
            </a:r>
            <a:endParaRPr lang="pt-BR" sz="1600" dirty="0"/>
          </a:p>
        </p:txBody>
      </p:sp>
      <p:sp>
        <p:nvSpPr>
          <p:cNvPr id="24" name="CaixaDeTexto 18"/>
          <p:cNvSpPr txBox="1"/>
          <p:nvPr/>
        </p:nvSpPr>
        <p:spPr>
          <a:xfrm>
            <a:off x="7316484" y="3942425"/>
            <a:ext cx="88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/>
              <a:t>9,0%</a:t>
            </a:r>
            <a:endParaRPr lang="pt-BR" sz="1600" dirty="0"/>
          </a:p>
        </p:txBody>
      </p:sp>
      <p:sp>
        <p:nvSpPr>
          <p:cNvPr id="25" name="CaixaDeTexto 18"/>
          <p:cNvSpPr txBox="1"/>
          <p:nvPr/>
        </p:nvSpPr>
        <p:spPr>
          <a:xfrm>
            <a:off x="6926534" y="4231544"/>
            <a:ext cx="88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/>
              <a:t>8,0%</a:t>
            </a:r>
            <a:endParaRPr lang="pt-BR" sz="1600" dirty="0"/>
          </a:p>
        </p:txBody>
      </p:sp>
      <p:sp>
        <p:nvSpPr>
          <p:cNvPr id="26" name="CaixaDeTexto 18"/>
          <p:cNvSpPr txBox="1"/>
          <p:nvPr/>
        </p:nvSpPr>
        <p:spPr>
          <a:xfrm>
            <a:off x="6547373" y="4550321"/>
            <a:ext cx="88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/>
              <a:t>7,0%</a:t>
            </a:r>
            <a:endParaRPr lang="pt-BR" sz="1600" dirty="0"/>
          </a:p>
        </p:txBody>
      </p:sp>
      <p:sp>
        <p:nvSpPr>
          <p:cNvPr id="30" name="CaixaDeTexto 18"/>
          <p:cNvSpPr txBox="1"/>
          <p:nvPr/>
        </p:nvSpPr>
        <p:spPr>
          <a:xfrm>
            <a:off x="6134235" y="4841935"/>
            <a:ext cx="88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/>
              <a:t>6,0%</a:t>
            </a:r>
            <a:endParaRPr lang="pt-BR" sz="1600" dirty="0"/>
          </a:p>
        </p:txBody>
      </p:sp>
      <p:sp>
        <p:nvSpPr>
          <p:cNvPr id="31" name="CaixaDeTexto 18"/>
          <p:cNvSpPr txBox="1"/>
          <p:nvPr/>
        </p:nvSpPr>
        <p:spPr>
          <a:xfrm>
            <a:off x="4582191" y="5138544"/>
            <a:ext cx="88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/>
              <a:t>2,0%</a:t>
            </a:r>
            <a:endParaRPr lang="pt-BR" sz="1600" dirty="0"/>
          </a:p>
        </p:txBody>
      </p:sp>
      <p:sp>
        <p:nvSpPr>
          <p:cNvPr id="32" name="CaixaDeTexto 18"/>
          <p:cNvSpPr txBox="1"/>
          <p:nvPr/>
        </p:nvSpPr>
        <p:spPr>
          <a:xfrm>
            <a:off x="4582191" y="5461516"/>
            <a:ext cx="88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/>
              <a:t>2,0%</a:t>
            </a:r>
            <a:endParaRPr lang="pt-BR" sz="1600" dirty="0"/>
          </a:p>
        </p:txBody>
      </p:sp>
      <p:sp>
        <p:nvSpPr>
          <p:cNvPr id="33" name="Retângulo 32"/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34" name="Conector reto 33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>
            <a:hlinkClick r:id="rId3" action="ppaction://hlinksldjump"/>
          </p:cNvPr>
          <p:cNvSpPr/>
          <p:nvPr/>
        </p:nvSpPr>
        <p:spPr>
          <a:xfrm>
            <a:off x="2793677" y="752959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6" name="Retângulo 35">
            <a:hlinkClick r:id="rId4" action="ppaction://hlinksldjump"/>
          </p:cNvPr>
          <p:cNvSpPr/>
          <p:nvPr/>
        </p:nvSpPr>
        <p:spPr>
          <a:xfrm>
            <a:off x="1562131" y="75498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47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Q12.1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. Qual o motivo dessa nota?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32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Motivos das expectativas não atendidas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0" y="6186356"/>
            <a:ext cx="6709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312 (Somente para aqueles que não tiveram suas expectativas atendidas). 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3" name="Retângulo 32">
            <a:hlinkClick r:id="rId2" action="ppaction://hlinksldjump"/>
          </p:cNvPr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34" name="Conector reto 33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>
            <a:hlinkClick r:id="rId3" action="ppaction://hlinksldjump"/>
          </p:cNvPr>
          <p:cNvSpPr/>
          <p:nvPr/>
        </p:nvSpPr>
        <p:spPr>
          <a:xfrm>
            <a:off x="2781874" y="753750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6" name="Retângulo 35">
            <a:hlinkClick r:id="rId4" action="ppaction://hlinksldjump"/>
          </p:cNvPr>
          <p:cNvSpPr/>
          <p:nvPr/>
        </p:nvSpPr>
        <p:spPr>
          <a:xfrm>
            <a:off x="1562131" y="75498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37" name="Conector reto 36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hlinkClick r:id="rId5" action="ppaction://hlinksldjump"/>
          </p:cNvPr>
          <p:cNvSpPr/>
          <p:nvPr/>
        </p:nvSpPr>
        <p:spPr>
          <a:xfrm>
            <a:off x="1550328" y="759034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9" name="Retângulo 38">
            <a:hlinkClick r:id="rId3" action="ppaction://hlinksldjump"/>
          </p:cNvPr>
          <p:cNvSpPr/>
          <p:nvPr/>
        </p:nvSpPr>
        <p:spPr>
          <a:xfrm>
            <a:off x="2785328" y="759034"/>
            <a:ext cx="1231546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40" name="Tabela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017657"/>
              </p:ext>
            </p:extLst>
          </p:nvPr>
        </p:nvGraphicFramePr>
        <p:xfrm>
          <a:off x="251670" y="3591544"/>
          <a:ext cx="11541913" cy="166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1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76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60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63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60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92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79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9829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4795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0667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7245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2917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68059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tx1"/>
                          </a:solidFill>
                        </a:rPr>
                        <a:t>Carga horária maior</a:t>
                      </a:r>
                      <a:endParaRPr lang="pt-B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tx1"/>
                          </a:solidFill>
                        </a:rPr>
                        <a:t>Conteúdo deficiente</a:t>
                      </a:r>
                      <a:endParaRPr lang="pt-B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tx1"/>
                          </a:solidFill>
                        </a:rPr>
                        <a:t>Não aplicado a área do negócio</a:t>
                      </a:r>
                      <a:endParaRPr lang="pt-B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tx1"/>
                          </a:solidFill>
                        </a:rPr>
                        <a:t>Não trouxe novidades</a:t>
                      </a:r>
                      <a:endParaRPr lang="pt-B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tx1"/>
                          </a:solidFill>
                        </a:rPr>
                        <a:t>Pouco</a:t>
                      </a:r>
                      <a:r>
                        <a:rPr lang="pt-BR" sz="1000" baseline="0" dirty="0" smtClean="0">
                          <a:solidFill>
                            <a:schemeClr val="tx1"/>
                          </a:solidFill>
                        </a:rPr>
                        <a:t> prático</a:t>
                      </a:r>
                      <a:endParaRPr lang="pt-B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tx1"/>
                          </a:solidFill>
                        </a:rPr>
                        <a:t>Dificuldade de compreensão</a:t>
                      </a:r>
                      <a:endParaRPr lang="pt-B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tx1"/>
                          </a:solidFill>
                        </a:rPr>
                        <a:t>Aprofundar conteúdo</a:t>
                      </a:r>
                      <a:endParaRPr lang="pt-B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tx1"/>
                          </a:solidFill>
                        </a:rPr>
                        <a:t>Não foi</a:t>
                      </a:r>
                      <a:r>
                        <a:rPr lang="pt-BR" sz="1000" baseline="0" dirty="0" smtClean="0">
                          <a:solidFill>
                            <a:schemeClr val="tx1"/>
                          </a:solidFill>
                        </a:rPr>
                        <a:t> o que esperava</a:t>
                      </a:r>
                      <a:endParaRPr lang="pt-B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tx1"/>
                          </a:solidFill>
                        </a:rPr>
                        <a:t>Instrução</a:t>
                      </a:r>
                      <a:r>
                        <a:rPr lang="pt-BR" sz="1000" baseline="0" dirty="0" smtClean="0">
                          <a:solidFill>
                            <a:schemeClr val="tx1"/>
                          </a:solidFill>
                        </a:rPr>
                        <a:t> pouco qualificada</a:t>
                      </a:r>
                      <a:endParaRPr lang="pt-B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tx1"/>
                          </a:solidFill>
                        </a:rPr>
                        <a:t>Outro</a:t>
                      </a:r>
                      <a:endParaRPr lang="pt-B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tx1"/>
                          </a:solidFill>
                        </a:rPr>
                        <a:t>NS/NL</a:t>
                      </a:r>
                      <a:endParaRPr lang="pt-B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INTERNET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KIT EDUCATIVO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PRESENCIAL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1" name="CaixaDeTexto 40"/>
          <p:cNvSpPr txBox="1"/>
          <p:nvPr/>
        </p:nvSpPr>
        <p:spPr>
          <a:xfrm>
            <a:off x="420392" y="1766910"/>
            <a:ext cx="11219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No recorte por canal de mídia, percebe-se que os maiores motivos para as expectativas não terem sido atendidas são a necessidade de aprofundar o conteúdo, nos cursos realizados pela internet; Conteúdo deficiente, nos cursos do Kit Educativo; e a necessidade de maior carga horária, nos cursos presenciais.</a:t>
            </a:r>
          </a:p>
        </p:txBody>
      </p:sp>
    </p:spTree>
    <p:extLst>
      <p:ext uri="{BB962C8B-B14F-4D97-AF65-F5344CB8AC3E}">
        <p14:creationId xmlns:p14="http://schemas.microsoft.com/office/powerpoint/2010/main" val="164303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Q12.1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. Qual o motivo dessa nota?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33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Motivos das expectativas não atendidas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0" y="6186356"/>
            <a:ext cx="6709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312 (Somente para aqueles que não tiveram suas expectativas atendidas). 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39" name="Tabela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54095"/>
              </p:ext>
            </p:extLst>
          </p:nvPr>
        </p:nvGraphicFramePr>
        <p:xfrm>
          <a:off x="318783" y="1460741"/>
          <a:ext cx="11541913" cy="450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5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67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79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43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09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396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4692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7944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25852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6442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6122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68059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Carga horária maior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Conteúdo deficiente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Não aplicado a área do negócio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Não trouxe novidades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Pouco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</a:rPr>
                        <a:t> prático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Dificuldade de compreensão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Aprofundar conteúdo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Não foi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</a:rPr>
                        <a:t> o que esperava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Instrução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</a:rPr>
                        <a:t> pouco qualificada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Outro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NS/NL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AC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0,6%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1,2%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0,6%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AL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1,0%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0,5%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0,5%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0,5%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0,5%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1,0%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1,0%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AM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0,5%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0,5%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0,5%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0,5%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0,9%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0,5%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0,5%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AP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2,3%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BA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0,4%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1,9%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0,8%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1,1%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0,8%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0,4%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0,8%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1,5%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CE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1,3%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0,4%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0,4%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0,4%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0,4%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DF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0,9%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0,9%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0,9%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0,9%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0,5%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0,9%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0,9%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1,4%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2,4%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ES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0,9%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0,4%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0,4%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0,4%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0,9%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GO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1,7%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0,9%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0,4%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0,9%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0,4%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0,4%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0,4%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0,4%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0,4%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1,7%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0,5%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1,0%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0,5%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1,0%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0,5%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MG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0,4%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1,6%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1,2%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0,8%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2,0%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0,4%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0,8%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1,6%</a:t>
                      </a:r>
                      <a:endParaRPr lang="pt-BR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0" name="Retângulo 9">
            <a:hlinkClick r:id="rId2" action="ppaction://hlinksldjump"/>
          </p:cNvPr>
          <p:cNvSpPr/>
          <p:nvPr/>
        </p:nvSpPr>
        <p:spPr>
          <a:xfrm>
            <a:off x="318782" y="763373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2793677" y="753750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1562131" y="75903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2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34</a:t>
            </a:fld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865049"/>
              </p:ext>
            </p:extLst>
          </p:nvPr>
        </p:nvGraphicFramePr>
        <p:xfrm>
          <a:off x="305164" y="228291"/>
          <a:ext cx="11582035" cy="636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3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85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78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19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13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16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926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7342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3968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20594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8911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0236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68059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Carga horária maior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Conteúdo deficiente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Não aplicado a área do negócio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Não trouxe novidades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Pouco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</a:rPr>
                        <a:t> prático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Dificuldade de compreensão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Aprofundar conteúdo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Não foi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</a:rPr>
                        <a:t> o que esperava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Instrução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</a:rPr>
                        <a:t> pouco qualificada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Outro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NS/NL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MT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PB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PI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PR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RJ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RN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RR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SC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SP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TO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0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Gráfico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6612464"/>
              </p:ext>
            </p:extLst>
          </p:nvPr>
        </p:nvGraphicFramePr>
        <p:xfrm>
          <a:off x="357036" y="3194834"/>
          <a:ext cx="1137316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9" name="Retângulo 48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Q6: 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Dê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uma nota de 0 a 10 para o seu nível de satisfação com o instrutor / consultor / facilitador  do curso SEI que o(a) Sr.(a) fez, sendo que a nota 0 significa “totalmente insatisfeito” e a nota 10, “totalmente satisfeito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” (Exceto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SMS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). </a:t>
            </a:r>
            <a:endParaRPr lang="pt-BR" sz="1200" b="1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00168" y="5268734"/>
            <a:ext cx="5399296" cy="361711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015648" y="4857403"/>
            <a:ext cx="1041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F26F78"/>
                </a:solidFill>
              </a:rPr>
              <a:t>2,2%</a:t>
            </a:r>
            <a:endParaRPr lang="pt-BR" sz="2400" dirty="0">
              <a:solidFill>
                <a:srgbClr val="F26F78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199794" y="4948965"/>
            <a:ext cx="1804471" cy="668173"/>
          </a:xfrm>
          <a:prstGeom prst="rect">
            <a:avLst/>
          </a:prstGeom>
          <a:solidFill>
            <a:srgbClr val="92D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6628732" y="4540470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rgbClr val="00B050"/>
                </a:solidFill>
              </a:rPr>
              <a:t>13,1%</a:t>
            </a:r>
            <a:endParaRPr lang="pt-BR" sz="2400" dirty="0">
              <a:solidFill>
                <a:srgbClr val="00B050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8004265" y="3329058"/>
            <a:ext cx="1785687" cy="2281266"/>
          </a:xfrm>
          <a:prstGeom prst="rect">
            <a:avLst/>
          </a:prstGeom>
          <a:solidFill>
            <a:srgbClr val="0070C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8373934" y="2791355"/>
            <a:ext cx="1155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5395D4"/>
                </a:solidFill>
              </a:rPr>
              <a:t>82,4%</a:t>
            </a:r>
            <a:endParaRPr lang="pt-BR" sz="2400" dirty="0">
              <a:solidFill>
                <a:srgbClr val="5395D4"/>
              </a:solidFill>
            </a:endParaRPr>
          </a:p>
        </p:txBody>
      </p:sp>
      <p:sp>
        <p:nvSpPr>
          <p:cNvPr id="27" name="CaixaDeTexto 18"/>
          <p:cNvSpPr txBox="1"/>
          <p:nvPr/>
        </p:nvSpPr>
        <p:spPr>
          <a:xfrm>
            <a:off x="9939536" y="5241438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1,1%</a:t>
            </a:r>
            <a:endParaRPr lang="pt-BR" sz="1800" dirty="0"/>
          </a:p>
        </p:txBody>
      </p:sp>
      <p:sp>
        <p:nvSpPr>
          <p:cNvPr id="28" name="CaixaDeTexto 18"/>
          <p:cNvSpPr txBox="1"/>
          <p:nvPr/>
        </p:nvSpPr>
        <p:spPr>
          <a:xfrm>
            <a:off x="10832609" y="5238668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1,2%</a:t>
            </a:r>
            <a:endParaRPr lang="pt-BR" sz="1800" dirty="0"/>
          </a:p>
        </p:txBody>
      </p:sp>
      <p:sp>
        <p:nvSpPr>
          <p:cNvPr id="29" name="CaixaDeTexto 18"/>
          <p:cNvSpPr txBox="1"/>
          <p:nvPr/>
        </p:nvSpPr>
        <p:spPr>
          <a:xfrm>
            <a:off x="8951444" y="3144392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65,9%</a:t>
            </a:r>
            <a:endParaRPr lang="pt-BR" sz="1800" dirty="0"/>
          </a:p>
        </p:txBody>
      </p:sp>
      <p:sp>
        <p:nvSpPr>
          <p:cNvPr id="30" name="CaixaDeTexto 18"/>
          <p:cNvSpPr txBox="1"/>
          <p:nvPr/>
        </p:nvSpPr>
        <p:spPr>
          <a:xfrm>
            <a:off x="8035815" y="4718871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16,5%</a:t>
            </a:r>
            <a:endParaRPr lang="pt-BR" sz="1800" dirty="0"/>
          </a:p>
        </p:txBody>
      </p:sp>
      <p:sp>
        <p:nvSpPr>
          <p:cNvPr id="31" name="CaixaDeTexto 18"/>
          <p:cNvSpPr txBox="1"/>
          <p:nvPr/>
        </p:nvSpPr>
        <p:spPr>
          <a:xfrm>
            <a:off x="7248623" y="4957355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9,0%</a:t>
            </a:r>
            <a:endParaRPr lang="pt-BR" sz="1800" dirty="0"/>
          </a:p>
        </p:txBody>
      </p:sp>
      <p:sp>
        <p:nvSpPr>
          <p:cNvPr id="32" name="CaixaDeTexto 18"/>
          <p:cNvSpPr txBox="1"/>
          <p:nvPr/>
        </p:nvSpPr>
        <p:spPr>
          <a:xfrm>
            <a:off x="6335605" y="5121487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4,1%</a:t>
            </a:r>
            <a:endParaRPr lang="pt-BR" sz="1800" dirty="0"/>
          </a:p>
        </p:txBody>
      </p:sp>
      <p:sp>
        <p:nvSpPr>
          <p:cNvPr id="34" name="CaixaDeTexto 18"/>
          <p:cNvSpPr txBox="1"/>
          <p:nvPr/>
        </p:nvSpPr>
        <p:spPr>
          <a:xfrm>
            <a:off x="5431399" y="5225693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0,9%</a:t>
            </a:r>
            <a:endParaRPr lang="pt-BR" sz="1800" dirty="0"/>
          </a:p>
        </p:txBody>
      </p:sp>
      <p:sp>
        <p:nvSpPr>
          <p:cNvPr id="35" name="CaixaDeTexto 18"/>
          <p:cNvSpPr txBox="1"/>
          <p:nvPr/>
        </p:nvSpPr>
        <p:spPr>
          <a:xfrm>
            <a:off x="4509723" y="5240992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0,8%</a:t>
            </a:r>
            <a:endParaRPr lang="pt-BR" sz="1800" dirty="0"/>
          </a:p>
        </p:txBody>
      </p:sp>
      <p:sp>
        <p:nvSpPr>
          <p:cNvPr id="36" name="CaixaDeTexto 18"/>
          <p:cNvSpPr txBox="1"/>
          <p:nvPr/>
        </p:nvSpPr>
        <p:spPr>
          <a:xfrm>
            <a:off x="3614395" y="5251257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0,1%</a:t>
            </a:r>
            <a:endParaRPr lang="pt-BR" sz="1800" dirty="0"/>
          </a:p>
        </p:txBody>
      </p:sp>
      <p:sp>
        <p:nvSpPr>
          <p:cNvPr id="37" name="CaixaDeTexto 18"/>
          <p:cNvSpPr txBox="1"/>
          <p:nvPr/>
        </p:nvSpPr>
        <p:spPr>
          <a:xfrm>
            <a:off x="2754819" y="5251552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0,2%</a:t>
            </a:r>
            <a:endParaRPr lang="pt-BR" sz="1800" dirty="0"/>
          </a:p>
        </p:txBody>
      </p:sp>
      <p:sp>
        <p:nvSpPr>
          <p:cNvPr id="38" name="CaixaDeTexto 18"/>
          <p:cNvSpPr txBox="1"/>
          <p:nvPr/>
        </p:nvSpPr>
        <p:spPr>
          <a:xfrm>
            <a:off x="1832547" y="5276719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0,0%</a:t>
            </a:r>
            <a:endParaRPr lang="pt-BR" sz="1800" dirty="0"/>
          </a:p>
        </p:txBody>
      </p:sp>
      <p:sp>
        <p:nvSpPr>
          <p:cNvPr id="39" name="CaixaDeTexto 18"/>
          <p:cNvSpPr txBox="1"/>
          <p:nvPr/>
        </p:nvSpPr>
        <p:spPr>
          <a:xfrm>
            <a:off x="945275" y="5253503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0,2%</a:t>
            </a:r>
            <a:endParaRPr lang="pt-BR" sz="1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510706" y="1520212"/>
            <a:ext cx="10965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A maioria dos entrevistados (65,9%) sente-se totalmente satisfeita com o consultor/instrutor/facilitador, e quase a totalidade dos entrevistados (82,5%) avaliaram de maneira positiva o mesmo. 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614290" y="2341491"/>
            <a:ext cx="2415657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Média Nacional: 9,4</a:t>
            </a:r>
            <a:endParaRPr lang="pt-BR" sz="16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3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35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Satisfação com o consultor/instrutor/facilitador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0" y="6186356"/>
            <a:ext cx="4355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5.264 (Cursos presenciais e a distância)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47" name="Conector reto 46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>
            <a:hlinkClick r:id="rId3" action="ppaction://hlinksldjump"/>
          </p:cNvPr>
          <p:cNvSpPr/>
          <p:nvPr/>
        </p:nvSpPr>
        <p:spPr>
          <a:xfrm>
            <a:off x="2793677" y="752959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50" name="Retângulo 49">
            <a:hlinkClick r:id="rId4" action="ppaction://hlinksldjump"/>
          </p:cNvPr>
          <p:cNvSpPr/>
          <p:nvPr/>
        </p:nvSpPr>
        <p:spPr>
          <a:xfrm>
            <a:off x="1562131" y="75498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3" name="Retângulo 32">
            <a:hlinkClick r:id="rId5" action="ppaction://hlinksldjump"/>
          </p:cNvPr>
          <p:cNvSpPr/>
          <p:nvPr/>
        </p:nvSpPr>
        <p:spPr>
          <a:xfrm>
            <a:off x="4013420" y="759034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614290" y="2761016"/>
            <a:ext cx="473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Obs.: Essa questão não fez parte dos questionários dos anos anteriores.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2505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ângulo 48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Q6: 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Dê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uma nota de 0 a 10 para o seu nível de satisfação com o instrutor / consultor / facilitador  do curso SEI que o(a) Sr.(a) fez, sendo que a nota 0 significa “totalmente insatisfeito” e a nota 10, “totalmente satisfeito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” (Exceto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SMS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). </a:t>
            </a:r>
            <a:endParaRPr lang="pt-BR" sz="1200" b="1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3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36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Satisfação com o consultor/instrutor/facilitador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0" y="6186356"/>
            <a:ext cx="4355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5.264 (Cursos presenciais e a distância)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6" name="Retângulo 45">
            <a:hlinkClick r:id="rId2" action="ppaction://hlinksldjump"/>
          </p:cNvPr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47" name="Conector reto 46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>
            <a:hlinkClick r:id="rId3" action="ppaction://hlinksldjump"/>
          </p:cNvPr>
          <p:cNvSpPr/>
          <p:nvPr/>
        </p:nvSpPr>
        <p:spPr>
          <a:xfrm>
            <a:off x="2781874" y="753750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50" name="Retângulo 49">
            <a:hlinkClick r:id="rId4" action="ppaction://hlinksldjump"/>
          </p:cNvPr>
          <p:cNvSpPr/>
          <p:nvPr/>
        </p:nvSpPr>
        <p:spPr>
          <a:xfrm>
            <a:off x="1562131" y="75498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51" name="Conector reto 50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tângulo 53">
            <a:hlinkClick r:id="rId5" action="ppaction://hlinksldjump"/>
          </p:cNvPr>
          <p:cNvSpPr/>
          <p:nvPr/>
        </p:nvSpPr>
        <p:spPr>
          <a:xfrm>
            <a:off x="1550328" y="759034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55" name="Retângulo 54">
            <a:hlinkClick r:id="rId6" action="ppaction://hlinksldjump"/>
          </p:cNvPr>
          <p:cNvSpPr/>
          <p:nvPr/>
        </p:nvSpPr>
        <p:spPr>
          <a:xfrm>
            <a:off x="2785328" y="759034"/>
            <a:ext cx="1231546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685537"/>
              </p:ext>
            </p:extLst>
          </p:nvPr>
        </p:nvGraphicFramePr>
        <p:xfrm>
          <a:off x="1899886" y="3439487"/>
          <a:ext cx="8258003" cy="1279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86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40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70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22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03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01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72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7111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375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0400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88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88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8789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229685"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4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6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7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8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9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10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48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99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0,1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0,1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0,1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0,8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0,6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2,9%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7,2%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15,3%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72,8%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99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0,6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0,7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0,8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8,3%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13,6%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23,7%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52,4%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99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KIT EDUCATIVO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0,5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0,1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0,4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0,7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1,8%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6,1%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13,4%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18,1%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58,9%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6" name="CaixaDeTexto 55"/>
          <p:cNvSpPr txBox="1"/>
          <p:nvPr/>
        </p:nvSpPr>
        <p:spPr>
          <a:xfrm>
            <a:off x="495893" y="2102470"/>
            <a:ext cx="11219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No recorte por canal de mídia aparecem boas médias em relação a satisfação com o instrutor/consultor/facilitador, sendo o canal presencial o melhor avaliado neste aspecto. 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5" name="Retângulo 14">
            <a:hlinkClick r:id="rId7" action="ppaction://hlinksldjump"/>
          </p:cNvPr>
          <p:cNvSpPr/>
          <p:nvPr/>
        </p:nvSpPr>
        <p:spPr>
          <a:xfrm>
            <a:off x="4013420" y="759034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9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ângulo 48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Q6: 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Dê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uma nota de 0 a 10 para o seu nível de satisfação com o instrutor / consultor / facilitador  do curso SEI que o(a) Sr.(a) fez, sendo que a nota 0 significa “totalmente insatisfeito” e a nota 10, “totalmente satisfeito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” (Exceto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SMS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). </a:t>
            </a:r>
            <a:endParaRPr lang="pt-BR" sz="1200" b="1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3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37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Satisfação com o consultor/instrutor/facilitador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0" y="6186356"/>
            <a:ext cx="4355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5.264 (Cursos presenciais e a distância)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50" name="Tabela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253898"/>
              </p:ext>
            </p:extLst>
          </p:nvPr>
        </p:nvGraphicFramePr>
        <p:xfrm>
          <a:off x="318778" y="1487245"/>
          <a:ext cx="11594926" cy="4447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7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59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81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76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740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80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5325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2765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92703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80900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68059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Média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8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AC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40,3%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50,3%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9,4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AL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9,3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AM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26,0%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9,4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AP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59,5%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32,4%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9,2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BA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9,2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CE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63,6%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9,4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DF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59,9%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9,2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ES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75,8%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9,6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GO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67,3%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9,3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31,3%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54,9%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9,3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MG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69,0%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9,4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0" name="Retângulo 9">
            <a:hlinkClick r:id="rId2" action="ppaction://hlinksldjump"/>
          </p:cNvPr>
          <p:cNvSpPr/>
          <p:nvPr/>
        </p:nvSpPr>
        <p:spPr>
          <a:xfrm>
            <a:off x="318782" y="763373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2793677" y="753750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1562131" y="75903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4" name="Retângulo 13">
            <a:hlinkClick r:id="rId4" action="ppaction://hlinksldjump"/>
          </p:cNvPr>
          <p:cNvSpPr/>
          <p:nvPr/>
        </p:nvSpPr>
        <p:spPr>
          <a:xfrm>
            <a:off x="4013420" y="759034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4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38</a:t>
            </a:fld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808867"/>
              </p:ext>
            </p:extLst>
          </p:nvPr>
        </p:nvGraphicFramePr>
        <p:xfrm>
          <a:off x="305162" y="294551"/>
          <a:ext cx="11542280" cy="6301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5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94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04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11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76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06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2041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572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8483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4090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6139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90114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68059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Média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8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24,5%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61,4%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9,3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MT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9,5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62,6%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9,1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PB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33,3%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52,5%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9,3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70,7%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9,4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PI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24,9%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63,7%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9,4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PR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59,0%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9,2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RJ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75,2%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9,5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RN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65,2%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9,3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63,8%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9,3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RR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47,2%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33,3%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9,0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81,5%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9,6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SC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26,5%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58,3%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9,3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29,2%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59,4%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9,3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SP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68,0%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9,3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TO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25,5%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62,5%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9,4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71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ângulo 48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Q6: 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Dê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uma nota de 0 a 10 para o seu nível de satisfação com o instrutor / consultor / facilitador  do curso SEI que o(a) Sr.(a) fez, sendo que a nota 0 significa “totalmente insatisfeito” e a nota 10, “totalmente satisfeito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” (Exceto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SMS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). </a:t>
            </a:r>
            <a:endParaRPr lang="pt-BR" sz="1200" b="1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3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39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Satisfação com o consultor/instrutor/facilitador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0" y="6186356"/>
            <a:ext cx="4355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5.264 (Cursos presenciais e a distância)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591866"/>
              </p:ext>
            </p:extLst>
          </p:nvPr>
        </p:nvGraphicFramePr>
        <p:xfrm>
          <a:off x="723900" y="1292225"/>
          <a:ext cx="10731501" cy="4530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787401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1319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Comprar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Internet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9,4%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13,5%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19,8%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56,3%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9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99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Controlar o Meu Dinheiro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Internet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9,3%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11,6%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25,4%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19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Presencial </a:t>
                      </a:r>
                      <a:r>
                        <a:rPr lang="pt-BR" sz="1000" b="1" u="none" strike="noStrike" dirty="0" smtClean="0">
                          <a:effectLst/>
                        </a:rPr>
                        <a:t>(1 encontro)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9,5</a:t>
                      </a:r>
                      <a:endParaRPr lang="pt-BR" sz="1200" dirty="0"/>
                    </a:p>
                  </a:txBody>
                  <a:tcPr marL="6600" marR="6600" marT="660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19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Presencial</a:t>
                      </a:r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(2 encontro)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19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Empreender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Internet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15,2%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24,0%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52,1%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19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19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Planejar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Internet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11,2%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27,8%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58,9%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19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19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Unir Forças para Melhorar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Internet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11,6%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10,6%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32,2%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43,3%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19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9,5</a:t>
                      </a:r>
                      <a:endParaRPr lang="pt-BR" sz="1200" dirty="0"/>
                    </a:p>
                  </a:txBody>
                  <a:tcPr marL="6600" marR="6600" marT="660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19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Vender!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Internet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21,7%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12,4%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54,5%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19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19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divulgação do SEI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319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sensibilização do </a:t>
                      </a:r>
                      <a:r>
                        <a:rPr lang="pt-BR" sz="1200" b="1" u="none" strike="noStrike" dirty="0" smtClean="0">
                          <a:effectLst/>
                        </a:rPr>
                        <a:t>Palestra SEI </a:t>
                      </a:r>
                      <a:r>
                        <a:rPr lang="pt-BR" sz="1200" b="1" u="none" strike="noStrike" dirty="0">
                          <a:effectLst/>
                        </a:rPr>
                        <a:t>Administrar - Kit aprender a empreender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33,3%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66,7%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0" marR="6600" marT="660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aphicFrame>
        <p:nvGraphicFramePr>
          <p:cNvPr id="33" name="Tabe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110954"/>
              </p:ext>
            </p:extLst>
          </p:nvPr>
        </p:nvGraphicFramePr>
        <p:xfrm>
          <a:off x="3258775" y="1017836"/>
          <a:ext cx="8191147" cy="189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95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07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36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88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56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04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949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011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300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045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7817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9205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126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Canal de Mídia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1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2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6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6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10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25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m para empreen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227" y="-3536"/>
            <a:ext cx="11274806" cy="684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tângulo 23"/>
          <p:cNvSpPr/>
          <p:nvPr/>
        </p:nvSpPr>
        <p:spPr>
          <a:xfrm>
            <a:off x="2634143" y="1231091"/>
            <a:ext cx="8816829" cy="537451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pt-BR" sz="2100" dirty="0"/>
          </a:p>
        </p:txBody>
      </p:sp>
      <p:sp>
        <p:nvSpPr>
          <p:cNvPr id="12" name="Retângulo 11">
            <a:hlinkClick r:id="rId4" action="ppaction://hlinksldjump"/>
          </p:cNvPr>
          <p:cNvSpPr/>
          <p:nvPr/>
        </p:nvSpPr>
        <p:spPr>
          <a:xfrm>
            <a:off x="4028213" y="290053"/>
            <a:ext cx="3730132" cy="482584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pt-BR" sz="7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SEI 2016</a:t>
            </a:r>
            <a:endParaRPr lang="pt-BR" sz="7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9357220" y="6423045"/>
            <a:ext cx="2743200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4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44622" y="3554116"/>
            <a:ext cx="1862349" cy="74662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Tópicos da pesquisa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44622" y="2457976"/>
            <a:ext cx="1862349" cy="721453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Metodologia</a:t>
            </a:r>
            <a:endParaRPr lang="pt-BR" sz="20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44622" y="5908228"/>
            <a:ext cx="1862349" cy="69738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Resultados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36233" y="4745629"/>
            <a:ext cx="1870738" cy="7273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Perfil dos entrevistados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36228" y="1231091"/>
            <a:ext cx="1870743" cy="79058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Objetivo da pesquisa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781634" y="4082535"/>
            <a:ext cx="5609213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pt-BR" sz="2000" dirty="0">
                <a:latin typeface="Segoe UI Symbol" pitchFamily="34" charset="0"/>
                <a:ea typeface="Segoe UI Symbol" pitchFamily="34" charset="0"/>
              </a:rPr>
              <a:t>Período de coleta dos dados: </a:t>
            </a:r>
            <a:r>
              <a:rPr lang="pt-BR" sz="2000" b="1" dirty="0" smtClean="0">
                <a:solidFill>
                  <a:schemeClr val="accent4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06/03 </a:t>
            </a:r>
            <a:r>
              <a:rPr lang="pt-BR" sz="2000" b="1" dirty="0">
                <a:solidFill>
                  <a:schemeClr val="accent4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a </a:t>
            </a:r>
            <a:r>
              <a:rPr lang="pt-BR" sz="2000" b="1" dirty="0" smtClean="0">
                <a:solidFill>
                  <a:schemeClr val="accent4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24/03 </a:t>
            </a:r>
            <a:r>
              <a:rPr lang="pt-BR" sz="2000" b="1" dirty="0">
                <a:solidFill>
                  <a:schemeClr val="accent4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de 2017 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781633" y="5315216"/>
            <a:ext cx="5492559" cy="43088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/>
            <a:r>
              <a:rPr lang="pt-BR" sz="2000" dirty="0">
                <a:latin typeface="Segoe UI Symbol" pitchFamily="34" charset="0"/>
                <a:ea typeface="Segoe UI Symbol" pitchFamily="34" charset="0"/>
              </a:rPr>
              <a:t>Intervalo de confiança: </a:t>
            </a:r>
            <a:r>
              <a:rPr lang="pt-BR" sz="2000" b="1" dirty="0">
                <a:solidFill>
                  <a:srgbClr val="00B050"/>
                </a:solidFill>
                <a:latin typeface="Segoe UI Symbol" pitchFamily="34" charset="0"/>
                <a:ea typeface="Segoe UI Symbol" pitchFamily="34" charset="0"/>
              </a:rPr>
              <a:t>95%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2781634" y="2567760"/>
            <a:ext cx="8375724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pt-BR" sz="2000" dirty="0">
                <a:latin typeface="Segoe UI Symbol" pitchFamily="34" charset="0"/>
                <a:ea typeface="Segoe UI Symbol" pitchFamily="34" charset="0"/>
              </a:rPr>
              <a:t>Com quem conversamos: </a:t>
            </a:r>
            <a:r>
              <a:rPr lang="pt-BR" sz="2000" b="1" dirty="0">
                <a:solidFill>
                  <a:srgbClr val="B482DA"/>
                </a:solidFill>
                <a:latin typeface="Segoe UI Symbol" pitchFamily="34" charset="0"/>
                <a:ea typeface="Segoe UI Symbol" pitchFamily="34" charset="0"/>
              </a:rPr>
              <a:t>Clientes atendidos pelo Sebrae que participaram do Projeto SEI em </a:t>
            </a:r>
            <a:r>
              <a:rPr lang="pt-BR" sz="2000" b="1" dirty="0" smtClean="0">
                <a:solidFill>
                  <a:srgbClr val="B482DA"/>
                </a:solidFill>
                <a:latin typeface="Segoe UI Symbol" pitchFamily="34" charset="0"/>
                <a:ea typeface="Segoe UI Symbol" pitchFamily="34" charset="0"/>
              </a:rPr>
              <a:t>2016</a:t>
            </a:r>
            <a:endParaRPr lang="pt-BR" sz="2000" b="1" dirty="0">
              <a:solidFill>
                <a:srgbClr val="B482DA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781635" y="2024526"/>
            <a:ext cx="6272696" cy="43088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pt-BR" sz="2000" dirty="0">
                <a:latin typeface="Segoe UI Symbol" pitchFamily="34" charset="0"/>
                <a:ea typeface="Segoe UI Symbol" pitchFamily="34" charset="0"/>
              </a:rPr>
              <a:t>Tipo de pesquisa: </a:t>
            </a:r>
            <a:r>
              <a:rPr lang="pt-BR" sz="2000" b="1" dirty="0">
                <a:solidFill>
                  <a:srgbClr val="00B0F0"/>
                </a:solidFill>
                <a:latin typeface="Segoe UI Symbol" pitchFamily="34" charset="0"/>
                <a:ea typeface="Segoe UI Symbol" pitchFamily="34" charset="0"/>
              </a:rPr>
              <a:t>Quantitativa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2781635" y="4771980"/>
            <a:ext cx="5609213" cy="43088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pt-BR" sz="2000" dirty="0">
                <a:latin typeface="Segoe UI Symbol" pitchFamily="34" charset="0"/>
                <a:ea typeface="Segoe UI Symbol" pitchFamily="34" charset="0"/>
              </a:rPr>
              <a:t>Erro amostral máximo: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1,7%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2781635" y="3398253"/>
            <a:ext cx="6848760" cy="43088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pt-BR" sz="2000" b="1" dirty="0" smtClean="0">
                <a:solidFill>
                  <a:srgbClr val="00B0F0"/>
                </a:solidFill>
                <a:latin typeface="Segoe UI Symbol" pitchFamily="34" charset="0"/>
                <a:ea typeface="Segoe UI Symbol" pitchFamily="34" charset="0"/>
              </a:rPr>
              <a:t>5.473</a:t>
            </a:r>
            <a:r>
              <a:rPr lang="pt-BR" sz="2000" b="1" dirty="0" smtClean="0">
                <a:solidFill>
                  <a:srgbClr val="C00000"/>
                </a:solidFill>
                <a:latin typeface="Segoe UI Symbol" pitchFamily="34" charset="0"/>
                <a:ea typeface="Segoe UI Symbol" pitchFamily="34" charset="0"/>
              </a:rPr>
              <a:t> </a:t>
            </a:r>
            <a:r>
              <a:rPr lang="pt-BR" sz="2000" dirty="0">
                <a:latin typeface="Segoe UI Symbol" pitchFamily="34" charset="0"/>
                <a:ea typeface="Segoe UI Symbol" pitchFamily="34" charset="0"/>
              </a:rPr>
              <a:t>entrevistas telefônicas realizadas</a:t>
            </a:r>
          </a:p>
        </p:txBody>
      </p:sp>
      <p:sp>
        <p:nvSpPr>
          <p:cNvPr id="2" name="Seta para a direita 1">
            <a:hlinkClick r:id="rId5" action="ppaction://hlinksldjump"/>
          </p:cNvPr>
          <p:cNvSpPr/>
          <p:nvPr/>
        </p:nvSpPr>
        <p:spPr>
          <a:xfrm>
            <a:off x="10737908" y="1378173"/>
            <a:ext cx="587230" cy="348690"/>
          </a:xfrm>
          <a:prstGeom prst="rightArrow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984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ângulo 48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Q6: 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Dê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uma nota de 0 a 10 para o seu nível de satisfação com o instrutor / consultor / facilitador  do curso SEI que o(a) Sr.(a) fez, sendo que a nota 0 significa “totalmente insatisfeito” e a nota 10, “totalmente satisfeito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” (Exceto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SMS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). </a:t>
            </a:r>
            <a:endParaRPr lang="pt-BR" sz="1200" b="1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3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40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Satisfação com o consultor/instrutor/facilitador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0" y="6186356"/>
            <a:ext cx="4355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5.264 (Cursos presenciais e a distância)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33" name="Tabe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692748"/>
              </p:ext>
            </p:extLst>
          </p:nvPr>
        </p:nvGraphicFramePr>
        <p:xfrm>
          <a:off x="3207975" y="1652836"/>
          <a:ext cx="8191147" cy="189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95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07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36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88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56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04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949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011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300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045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7817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9205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126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Canal de Mídia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1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2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6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6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10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907171"/>
              </p:ext>
            </p:extLst>
          </p:nvPr>
        </p:nvGraphicFramePr>
        <p:xfrm>
          <a:off x="673100" y="1889125"/>
          <a:ext cx="10756900" cy="3250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7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77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sensibilização do SEI Administrar-Kit aprender a empreender serviços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28,9%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37,8%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33,3%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sensibilização do SEI Vender - kit Boas Vendas!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Administrar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25,7%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Clicar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6,1%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14,1%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24,2%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55,6%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Crescer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10,9%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16,7%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72,0%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Formar Preço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9,3%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16,7%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Inovar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9,4%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11,5%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24,1%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55,1%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7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Aprender a Empreender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Kit Educativo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7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Aprender a Empreender - Serviços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</a:rPr>
                        <a:t>Kit Educativo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5" marR="3885" marT="388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7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Boas Vendas! Como vender mais e melhor no varejo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</a:rPr>
                        <a:t>Kit Educativo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5" marR="3885" marT="388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5" marR="3885" marT="388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24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Gráfico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146817"/>
              </p:ext>
            </p:extLst>
          </p:nvPr>
        </p:nvGraphicFramePr>
        <p:xfrm>
          <a:off x="421370" y="3219416"/>
          <a:ext cx="1132261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CaixaDeTexto 18"/>
          <p:cNvSpPr txBox="1"/>
          <p:nvPr/>
        </p:nvSpPr>
        <p:spPr>
          <a:xfrm>
            <a:off x="10768721" y="5277581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0,1%</a:t>
            </a:r>
            <a:endParaRPr lang="pt-BR" sz="1800" dirty="0"/>
          </a:p>
        </p:txBody>
      </p:sp>
      <p:sp>
        <p:nvSpPr>
          <p:cNvPr id="44" name="Retângulo 43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Q4: 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Em relação à qualidade do conteúdo do curso SEI que o(a) Sr.(a) fez, dê uma nota de 0 a 10, sendo 0 “PÉSSIMO” e 10 “EXCELENTE”.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845025" y="5277581"/>
            <a:ext cx="5909013" cy="359588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6755123" y="4512043"/>
            <a:ext cx="1888018" cy="1143332"/>
          </a:xfrm>
          <a:prstGeom prst="rect">
            <a:avLst/>
          </a:prstGeom>
          <a:solidFill>
            <a:srgbClr val="92D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8629184" y="3355597"/>
            <a:ext cx="2013701" cy="2289470"/>
          </a:xfrm>
          <a:prstGeom prst="rect">
            <a:avLst/>
          </a:prstGeom>
          <a:solidFill>
            <a:srgbClr val="0070C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3253072" y="4831573"/>
            <a:ext cx="792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rgbClr val="F26F78"/>
                </a:solidFill>
              </a:rPr>
              <a:t>2,5%</a:t>
            </a:r>
            <a:endParaRPr lang="pt-BR" sz="2400" dirty="0">
              <a:solidFill>
                <a:srgbClr val="F26F78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7140538" y="4083928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rgbClr val="00B050"/>
                </a:solidFill>
              </a:rPr>
              <a:t>20,7%</a:t>
            </a:r>
            <a:endParaRPr lang="pt-BR" sz="2400" dirty="0">
              <a:solidFill>
                <a:srgbClr val="00B05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9214312" y="2893612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rgbClr val="5395D4"/>
                </a:solidFill>
              </a:rPr>
              <a:t>76,7%</a:t>
            </a:r>
            <a:endParaRPr lang="pt-BR" sz="2400" dirty="0">
              <a:solidFill>
                <a:srgbClr val="5395D4"/>
              </a:solidFill>
            </a:endParaRPr>
          </a:p>
        </p:txBody>
      </p:sp>
      <p:sp>
        <p:nvSpPr>
          <p:cNvPr id="27" name="CaixaDeTexto 18"/>
          <p:cNvSpPr txBox="1"/>
          <p:nvPr/>
        </p:nvSpPr>
        <p:spPr>
          <a:xfrm>
            <a:off x="9752943" y="3198653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55,3%</a:t>
            </a:r>
            <a:endParaRPr lang="pt-BR" sz="1800" dirty="0"/>
          </a:p>
        </p:txBody>
      </p:sp>
      <p:sp>
        <p:nvSpPr>
          <p:cNvPr id="28" name="CaixaDeTexto 18"/>
          <p:cNvSpPr txBox="1"/>
          <p:nvPr/>
        </p:nvSpPr>
        <p:spPr>
          <a:xfrm>
            <a:off x="8770714" y="4470092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21,4%</a:t>
            </a:r>
            <a:endParaRPr lang="pt-BR" sz="1800" dirty="0"/>
          </a:p>
        </p:txBody>
      </p:sp>
      <p:sp>
        <p:nvSpPr>
          <p:cNvPr id="29" name="CaixaDeTexto 18"/>
          <p:cNvSpPr txBox="1"/>
          <p:nvPr/>
        </p:nvSpPr>
        <p:spPr>
          <a:xfrm>
            <a:off x="7790479" y="4688212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15,9%</a:t>
            </a:r>
            <a:endParaRPr lang="pt-BR" sz="1800" dirty="0"/>
          </a:p>
        </p:txBody>
      </p:sp>
      <p:sp>
        <p:nvSpPr>
          <p:cNvPr id="30" name="CaixaDeTexto 18"/>
          <p:cNvSpPr txBox="1"/>
          <p:nvPr/>
        </p:nvSpPr>
        <p:spPr>
          <a:xfrm>
            <a:off x="6880578" y="5104198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/>
              <a:t>4</a:t>
            </a:r>
            <a:r>
              <a:rPr lang="pt-BR" sz="1800" dirty="0" smtClean="0"/>
              <a:t>,8%</a:t>
            </a:r>
            <a:endParaRPr lang="pt-BR" sz="1800" dirty="0"/>
          </a:p>
        </p:txBody>
      </p:sp>
      <p:sp>
        <p:nvSpPr>
          <p:cNvPr id="31" name="CaixaDeTexto 18"/>
          <p:cNvSpPr txBox="1"/>
          <p:nvPr/>
        </p:nvSpPr>
        <p:spPr>
          <a:xfrm>
            <a:off x="5892009" y="5227992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1,0%</a:t>
            </a:r>
            <a:endParaRPr lang="pt-BR" sz="1800" dirty="0"/>
          </a:p>
        </p:txBody>
      </p:sp>
      <p:sp>
        <p:nvSpPr>
          <p:cNvPr id="33" name="CaixaDeTexto 18"/>
          <p:cNvSpPr txBox="1"/>
          <p:nvPr/>
        </p:nvSpPr>
        <p:spPr>
          <a:xfrm>
            <a:off x="4930909" y="5262927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0,6%</a:t>
            </a:r>
            <a:endParaRPr lang="pt-BR" sz="1800" dirty="0"/>
          </a:p>
        </p:txBody>
      </p:sp>
      <p:sp>
        <p:nvSpPr>
          <p:cNvPr id="34" name="CaixaDeTexto 18"/>
          <p:cNvSpPr txBox="1"/>
          <p:nvPr/>
        </p:nvSpPr>
        <p:spPr>
          <a:xfrm>
            <a:off x="3959823" y="5278542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0,2%</a:t>
            </a:r>
            <a:endParaRPr lang="pt-BR" sz="1800" dirty="0"/>
          </a:p>
        </p:txBody>
      </p:sp>
      <p:sp>
        <p:nvSpPr>
          <p:cNvPr id="35" name="CaixaDeTexto 18"/>
          <p:cNvSpPr txBox="1"/>
          <p:nvPr/>
        </p:nvSpPr>
        <p:spPr>
          <a:xfrm>
            <a:off x="2984207" y="5262927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0,3%</a:t>
            </a:r>
            <a:endParaRPr lang="pt-BR" sz="1800" dirty="0"/>
          </a:p>
        </p:txBody>
      </p:sp>
      <p:sp>
        <p:nvSpPr>
          <p:cNvPr id="36" name="CaixaDeTexto 18"/>
          <p:cNvSpPr txBox="1"/>
          <p:nvPr/>
        </p:nvSpPr>
        <p:spPr>
          <a:xfrm>
            <a:off x="2078561" y="5262094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0,2%</a:t>
            </a:r>
            <a:endParaRPr lang="pt-BR" sz="1800" dirty="0"/>
          </a:p>
        </p:txBody>
      </p:sp>
      <p:sp>
        <p:nvSpPr>
          <p:cNvPr id="37" name="CaixaDeTexto 18"/>
          <p:cNvSpPr txBox="1"/>
          <p:nvPr/>
        </p:nvSpPr>
        <p:spPr>
          <a:xfrm>
            <a:off x="1018356" y="5261244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0,2%</a:t>
            </a:r>
            <a:endParaRPr lang="pt-BR" sz="1800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1228803" y="1630139"/>
            <a:ext cx="101345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A maioria dos entrevistados (76,7%) avaliou positivamente a qualidade do conteúdo do curso. </a:t>
            </a:r>
          </a:p>
        </p:txBody>
      </p:sp>
      <p:sp>
        <p:nvSpPr>
          <p:cNvPr id="4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41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Qualidade do conteúdo do curso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0" y="6186356"/>
            <a:ext cx="2099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5.473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48" name="Conector reto 47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ângulo 48">
            <a:hlinkClick r:id="rId3" action="ppaction://hlinksldjump"/>
          </p:cNvPr>
          <p:cNvSpPr/>
          <p:nvPr/>
        </p:nvSpPr>
        <p:spPr>
          <a:xfrm>
            <a:off x="2793677" y="752959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50" name="Retângulo 49">
            <a:hlinkClick r:id="rId4" action="ppaction://hlinksldjump"/>
          </p:cNvPr>
          <p:cNvSpPr/>
          <p:nvPr/>
        </p:nvSpPr>
        <p:spPr>
          <a:xfrm>
            <a:off x="1562131" y="75498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2" name="Retângulo 31">
            <a:hlinkClick r:id="rId5" action="ppaction://hlinksldjump"/>
          </p:cNvPr>
          <p:cNvSpPr/>
          <p:nvPr/>
        </p:nvSpPr>
        <p:spPr>
          <a:xfrm>
            <a:off x="4013420" y="759034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4338381" y="2024518"/>
            <a:ext cx="2415657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Nota média Nacional</a:t>
            </a:r>
            <a:endParaRPr lang="pt-BR" sz="16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47" name="Tabela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493635"/>
              </p:ext>
            </p:extLst>
          </p:nvPr>
        </p:nvGraphicFramePr>
        <p:xfrm>
          <a:off x="4338381" y="2347501"/>
          <a:ext cx="2415658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7829"/>
                <a:gridCol w="1207829"/>
              </a:tblGrid>
              <a:tr h="30339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2017</a:t>
                      </a:r>
                      <a:endParaRPr lang="pt-BR" dirty="0"/>
                    </a:p>
                  </a:txBody>
                  <a:tcPr/>
                </a:tc>
              </a:tr>
              <a:tr h="30339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9,0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9,2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4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ângulo 43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Q4: 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Em relação à qualidade do conteúdo do curso SEI que o(a) Sr.(a) fez, dê uma nota de 0 a 10, sendo 0 “PÉSSIMO” e 10 “EXCELENTE”.</a:t>
            </a:r>
          </a:p>
        </p:txBody>
      </p:sp>
      <p:sp>
        <p:nvSpPr>
          <p:cNvPr id="4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42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Qualidade do conteúdo do curso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0" y="6186356"/>
            <a:ext cx="2099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5.473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6" name="Retângulo 45">
            <a:hlinkClick r:id="rId2" action="ppaction://hlinksldjump"/>
          </p:cNvPr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47" name="Conector reto 46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48" name="Conector reto 47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ângulo 48">
            <a:hlinkClick r:id="rId3" action="ppaction://hlinksldjump"/>
          </p:cNvPr>
          <p:cNvSpPr/>
          <p:nvPr/>
        </p:nvSpPr>
        <p:spPr>
          <a:xfrm>
            <a:off x="2781874" y="753750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51" name="Conector reto 50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51">
            <a:hlinkClick r:id="rId2" action="ppaction://hlinksldjump"/>
          </p:cNvPr>
          <p:cNvSpPr/>
          <p:nvPr/>
        </p:nvSpPr>
        <p:spPr>
          <a:xfrm>
            <a:off x="1553782" y="759034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53" name="Retângulo 52">
            <a:hlinkClick r:id="rId3" action="ppaction://hlinksldjump"/>
          </p:cNvPr>
          <p:cNvSpPr/>
          <p:nvPr/>
        </p:nvSpPr>
        <p:spPr>
          <a:xfrm>
            <a:off x="2785328" y="759034"/>
            <a:ext cx="1231546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984878"/>
              </p:ext>
            </p:extLst>
          </p:nvPr>
        </p:nvGraphicFramePr>
        <p:xfrm>
          <a:off x="1755076" y="3397542"/>
          <a:ext cx="8471103" cy="13925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58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93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73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12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18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48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8109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4436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8972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3528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884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0061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243456"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4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6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7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8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9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10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48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47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0,3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0,2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0,2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0,1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0,8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1,0%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3,9%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14,6%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20,9%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58,0%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INTERNET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0,3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0,6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7,1%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20,3%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22,6%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49,1%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KIT EDUCATIVO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0,1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0,8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0,4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0,5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6,1%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16,7%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22,1%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53,3%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1,4%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0,4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2,9%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0,6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5,2%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4,3%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21,4%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21,3%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42,5%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4" name="CaixaDeTexto 53"/>
          <p:cNvSpPr txBox="1"/>
          <p:nvPr/>
        </p:nvSpPr>
        <p:spPr>
          <a:xfrm>
            <a:off x="495893" y="2102470"/>
            <a:ext cx="11219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Em relação à qualidade dos conteúdos dos cursos, quando observado o recorte por canal de mídia, todos apresentam boas médias, sendo o </a:t>
            </a:r>
            <a:r>
              <a:rPr lang="pt-BR" smtClean="0">
                <a:latin typeface="Segoe UI Symbol" pitchFamily="34" charset="0"/>
                <a:ea typeface="Segoe UI Symbol" pitchFamily="34" charset="0"/>
              </a:rPr>
              <a:t>canal presencial 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o melhor avaliado nesse sentido. 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6" name="Retângulo 15">
            <a:hlinkClick r:id="rId4" action="ppaction://hlinksldjump"/>
          </p:cNvPr>
          <p:cNvSpPr/>
          <p:nvPr/>
        </p:nvSpPr>
        <p:spPr>
          <a:xfrm>
            <a:off x="4013420" y="759034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ângulo 43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Q4: 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Em relação à qualidade do conteúdo do curso SEI que o(a) Sr.(a) fez, dê uma nota de 0 a 10, sendo 0 “PÉSSIMO” e 10 “EXCELENTE”.</a:t>
            </a:r>
          </a:p>
        </p:txBody>
      </p:sp>
      <p:sp>
        <p:nvSpPr>
          <p:cNvPr id="4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43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Qualidade do conteúdo do curso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0" y="6186356"/>
            <a:ext cx="2099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5.473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50" name="Tabela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327600"/>
              </p:ext>
            </p:extLst>
          </p:nvPr>
        </p:nvGraphicFramePr>
        <p:xfrm>
          <a:off x="318778" y="1487245"/>
          <a:ext cx="11594926" cy="4447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7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59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81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76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740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80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5325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2765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92703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80900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68059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Média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8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AC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32,3%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48,2%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9,2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AL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30,3%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44,2%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9,0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AM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25,8%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57,1%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9,3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AP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47,7%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34,1%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9,1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BA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55,3%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9,1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CE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9,2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DF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8,9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ES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65,3%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9,4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GO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58,2%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9,2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49,7%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9,1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MG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56,0%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9,1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4" name="Retângulo 13">
            <a:hlinkClick r:id="rId2" action="ppaction://hlinksldjump"/>
          </p:cNvPr>
          <p:cNvSpPr/>
          <p:nvPr/>
        </p:nvSpPr>
        <p:spPr>
          <a:xfrm>
            <a:off x="318782" y="763373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2793677" y="753750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7" name="Retângulo 16">
            <a:hlinkClick r:id="rId3" action="ppaction://hlinksldjump"/>
          </p:cNvPr>
          <p:cNvSpPr/>
          <p:nvPr/>
        </p:nvSpPr>
        <p:spPr>
          <a:xfrm>
            <a:off x="1562131" y="75903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8" name="Retângulo 17">
            <a:hlinkClick r:id="rId4" action="ppaction://hlinksldjump"/>
          </p:cNvPr>
          <p:cNvSpPr/>
          <p:nvPr/>
        </p:nvSpPr>
        <p:spPr>
          <a:xfrm>
            <a:off x="4013420" y="759034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1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44</a:t>
            </a:fld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719860"/>
              </p:ext>
            </p:extLst>
          </p:nvPr>
        </p:nvGraphicFramePr>
        <p:xfrm>
          <a:off x="305162" y="294551"/>
          <a:ext cx="11542280" cy="6301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5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94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04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11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76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06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2041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572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8483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4090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6139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90114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68059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Média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8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25,3%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47,9%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9,1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MT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56,6%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9,2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55,5%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9,2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PB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34,1%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47,1%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9,1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59,8%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9,2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PI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25,7%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58,7%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9,3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PR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48,4%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9,0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RJ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58,1%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9,0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RN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55,7%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9,2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26,4%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55,4%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9,2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RR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37,8%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32,4%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8,9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62,4%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9,3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SC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26,1%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9,0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52,3%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9,2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SP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50,0%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9,0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TO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27,1%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54,8%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9,3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4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ângulo 43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Q4: 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Em relação à qualidade do conteúdo do curso SEI que o(a) Sr.(a) fez, dê uma nota de 0 a 10, sendo 0 “PÉSSIMO” e 10 “EXCELENTE”.</a:t>
            </a:r>
          </a:p>
        </p:txBody>
      </p:sp>
      <p:sp>
        <p:nvSpPr>
          <p:cNvPr id="4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45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Qualidade do conteúdo do curso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0" y="6186356"/>
            <a:ext cx="2099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5.473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609367"/>
              </p:ext>
            </p:extLst>
          </p:nvPr>
        </p:nvGraphicFramePr>
        <p:xfrm>
          <a:off x="723904" y="1187450"/>
          <a:ext cx="10782305" cy="4639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74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812809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1314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Comprar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18,6%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31,4%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45,9%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4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44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Controlar o Meu Dinheiro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21,2%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24,3%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49,3%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14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Presencial </a:t>
                      </a:r>
                      <a:r>
                        <a:rPr lang="pt-BR" sz="1000" b="1" u="none" strike="noStrike" dirty="0" smtClean="0">
                          <a:effectLst/>
                        </a:rPr>
                        <a:t>(1 encontro)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14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Presencial </a:t>
                      </a:r>
                      <a:r>
                        <a:rPr lang="pt-BR" sz="1000" b="1" u="none" strike="noStrike" dirty="0" smtClean="0">
                          <a:effectLst/>
                        </a:rPr>
                        <a:t>(2 encontro)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14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SMS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8,5</a:t>
                      </a:r>
                      <a:endParaRPr lang="pt-BR" sz="1200" dirty="0"/>
                    </a:p>
                  </a:txBody>
                  <a:tcPr marL="6572" marR="6572" marT="6572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14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Empreender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14,3%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16,6%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13,1%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56,0%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14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14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Planejar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Internet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9,5%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21,0%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16,1%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53,3%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14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14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Unir Forças para Melhorar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18,8%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24,0%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49,2%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14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14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SMS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9,0</a:t>
                      </a:r>
                      <a:endParaRPr lang="pt-BR" sz="1200" dirty="0"/>
                    </a:p>
                  </a:txBody>
                  <a:tcPr marL="6572" marR="6572" marT="6572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14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Vender!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Internet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13,9%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21,3%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24,1%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572" marR="6572" marT="6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314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314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SMS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2" marR="6572" marT="6572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8,9</a:t>
                      </a:r>
                      <a:endParaRPr lang="pt-BR" sz="1200" dirty="0"/>
                    </a:p>
                  </a:txBody>
                  <a:tcPr marL="6572" marR="6572" marT="6572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graphicFrame>
        <p:nvGraphicFramePr>
          <p:cNvPr id="32" name="Tabe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49854"/>
              </p:ext>
            </p:extLst>
          </p:nvPr>
        </p:nvGraphicFramePr>
        <p:xfrm>
          <a:off x="2306275" y="941636"/>
          <a:ext cx="9181048" cy="189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95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07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36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88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56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04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949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011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300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045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7817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8656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03339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792057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126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Canal de Mídia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2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6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6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10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NS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NR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19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ângulo 43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Q4: 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Em relação à qualidade do conteúdo do curso SEI que o(a) Sr.(a) fez, dê uma nota de 0 a 10, sendo 0 “PÉSSIMO” e 10 “EXCELENTE”.</a:t>
            </a:r>
          </a:p>
        </p:txBody>
      </p:sp>
      <p:sp>
        <p:nvSpPr>
          <p:cNvPr id="4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46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Qualidade do conteúdo do curso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0" y="6186356"/>
            <a:ext cx="2099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5.473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32" name="Tabe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008001"/>
              </p:ext>
            </p:extLst>
          </p:nvPr>
        </p:nvGraphicFramePr>
        <p:xfrm>
          <a:off x="2306275" y="941636"/>
          <a:ext cx="9181048" cy="189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95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07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36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88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56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04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949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011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300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045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7817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8656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03339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792057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126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Canal de Mídia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2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6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6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10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NS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NR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94871"/>
              </p:ext>
            </p:extLst>
          </p:nvPr>
        </p:nvGraphicFramePr>
        <p:xfrm>
          <a:off x="609606" y="1247775"/>
          <a:ext cx="10883889" cy="4793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17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774695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639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divulgação do SEI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100,0%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9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sensibilização do SEI Administrar - Kit aprender a empreender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66,7%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33,3%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9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sensibilização do SEI Administrar-Kit aprender a empreender serviços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24,4%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28,9%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46,8%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9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sensibilização do SEI Vender - kit Boas Vendas!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9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Administrar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30,6%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64,9%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9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Clicar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16,2%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21,3%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58,0%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9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Crescer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17,9%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14,2%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62,2%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39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Formar Preço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16,6%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57,6%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39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Inovar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21,2%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11,0%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59,4%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39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Aprender a Empreender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Kit Educativo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39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Aprender a Empreender - Serviços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Kit Educativo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39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Boas Vendas! Como vender mais e melhor no varejo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Kit Educativo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18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6666431" y="4337234"/>
            <a:ext cx="1705781" cy="1303287"/>
          </a:xfrm>
          <a:prstGeom prst="rect">
            <a:avLst/>
          </a:prstGeom>
          <a:solidFill>
            <a:srgbClr val="92D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8372212" y="3120705"/>
            <a:ext cx="1624692" cy="2515923"/>
          </a:xfrm>
          <a:prstGeom prst="rect">
            <a:avLst/>
          </a:prstGeom>
          <a:solidFill>
            <a:srgbClr val="0070C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3" name="Gráfico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646713"/>
              </p:ext>
            </p:extLst>
          </p:nvPr>
        </p:nvGraphicFramePr>
        <p:xfrm>
          <a:off x="472929" y="2988584"/>
          <a:ext cx="11322612" cy="2974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" name="Retângulo 43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Q5: 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Dê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uma nota de 0 a 10 para o seu nível de </a:t>
            </a:r>
            <a:r>
              <a:rPr lang="pt-BR" sz="1200" b="1" u="sng" dirty="0">
                <a:latin typeface="Segoe UI Symbol" pitchFamily="34" charset="0"/>
                <a:ea typeface="Segoe UI Symbol" pitchFamily="34" charset="0"/>
              </a:rPr>
              <a:t>entendimento / compreensão do conteúdo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 do curso que fez, sendo que a nota 0 significa “Não entendi / Compreendi nada” e a nota 10, “Entendi / Compreendi tudo”.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895359" y="5228768"/>
            <a:ext cx="5767105" cy="407860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3420852" y="4823184"/>
            <a:ext cx="792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rgbClr val="F26F78"/>
                </a:solidFill>
              </a:rPr>
              <a:t>3,2%</a:t>
            </a:r>
            <a:endParaRPr lang="pt-BR" sz="2400" dirty="0">
              <a:solidFill>
                <a:srgbClr val="F26F78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7048183" y="3917001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rgbClr val="00B050"/>
                </a:solidFill>
              </a:rPr>
              <a:t>25,1%</a:t>
            </a:r>
            <a:endParaRPr lang="pt-BR" sz="2400" dirty="0">
              <a:solidFill>
                <a:srgbClr val="00B05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8848396" y="2680368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rgbClr val="5395D4"/>
                </a:solidFill>
              </a:rPr>
              <a:t>71,5%</a:t>
            </a:r>
            <a:endParaRPr lang="pt-BR" sz="2400" dirty="0">
              <a:solidFill>
                <a:srgbClr val="5395D4"/>
              </a:solidFill>
            </a:endParaRPr>
          </a:p>
        </p:txBody>
      </p:sp>
      <p:sp>
        <p:nvSpPr>
          <p:cNvPr id="21" name="CaixaDeTexto 18"/>
          <p:cNvSpPr txBox="1"/>
          <p:nvPr/>
        </p:nvSpPr>
        <p:spPr>
          <a:xfrm>
            <a:off x="10886167" y="5277581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0,0%</a:t>
            </a:r>
            <a:endParaRPr lang="pt-BR" sz="1800" dirty="0"/>
          </a:p>
        </p:txBody>
      </p:sp>
      <p:sp>
        <p:nvSpPr>
          <p:cNvPr id="22" name="CaixaDeTexto 18"/>
          <p:cNvSpPr txBox="1"/>
          <p:nvPr/>
        </p:nvSpPr>
        <p:spPr>
          <a:xfrm>
            <a:off x="10095234" y="5299403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0,1%</a:t>
            </a:r>
            <a:endParaRPr lang="pt-BR" sz="1800" dirty="0"/>
          </a:p>
        </p:txBody>
      </p:sp>
      <p:sp>
        <p:nvSpPr>
          <p:cNvPr id="27" name="CaixaDeTexto 18"/>
          <p:cNvSpPr txBox="1"/>
          <p:nvPr/>
        </p:nvSpPr>
        <p:spPr>
          <a:xfrm>
            <a:off x="9182491" y="3072818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52,7%</a:t>
            </a:r>
            <a:endParaRPr lang="pt-BR" sz="1800" dirty="0"/>
          </a:p>
        </p:txBody>
      </p:sp>
      <p:sp>
        <p:nvSpPr>
          <p:cNvPr id="28" name="CaixaDeTexto 18"/>
          <p:cNvSpPr txBox="1"/>
          <p:nvPr/>
        </p:nvSpPr>
        <p:spPr>
          <a:xfrm>
            <a:off x="8368042" y="4478481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18,8%</a:t>
            </a:r>
            <a:endParaRPr lang="pt-BR" sz="1800" dirty="0"/>
          </a:p>
        </p:txBody>
      </p:sp>
      <p:sp>
        <p:nvSpPr>
          <p:cNvPr id="29" name="CaixaDeTexto 18"/>
          <p:cNvSpPr txBox="1"/>
          <p:nvPr/>
        </p:nvSpPr>
        <p:spPr>
          <a:xfrm>
            <a:off x="7522031" y="4503654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18,4%</a:t>
            </a:r>
            <a:endParaRPr lang="pt-BR" sz="1800" dirty="0"/>
          </a:p>
        </p:txBody>
      </p:sp>
      <p:sp>
        <p:nvSpPr>
          <p:cNvPr id="30" name="CaixaDeTexto 18"/>
          <p:cNvSpPr txBox="1"/>
          <p:nvPr/>
        </p:nvSpPr>
        <p:spPr>
          <a:xfrm>
            <a:off x="6762427" y="5010896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6,7%</a:t>
            </a:r>
            <a:endParaRPr lang="pt-BR" sz="1800" dirty="0"/>
          </a:p>
        </p:txBody>
      </p:sp>
      <p:sp>
        <p:nvSpPr>
          <p:cNvPr id="31" name="CaixaDeTexto 18"/>
          <p:cNvSpPr txBox="1"/>
          <p:nvPr/>
        </p:nvSpPr>
        <p:spPr>
          <a:xfrm>
            <a:off x="5950732" y="5227992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1,2%</a:t>
            </a:r>
            <a:endParaRPr lang="pt-BR" sz="1800" dirty="0"/>
          </a:p>
        </p:txBody>
      </p:sp>
      <p:sp>
        <p:nvSpPr>
          <p:cNvPr id="32" name="CaixaDeTexto 18"/>
          <p:cNvSpPr txBox="1"/>
          <p:nvPr/>
        </p:nvSpPr>
        <p:spPr>
          <a:xfrm>
            <a:off x="5126625" y="5228767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1,2%</a:t>
            </a:r>
            <a:endParaRPr lang="pt-BR" sz="1800" dirty="0"/>
          </a:p>
        </p:txBody>
      </p:sp>
      <p:sp>
        <p:nvSpPr>
          <p:cNvPr id="33" name="CaixaDeTexto 18"/>
          <p:cNvSpPr txBox="1"/>
          <p:nvPr/>
        </p:nvSpPr>
        <p:spPr>
          <a:xfrm>
            <a:off x="4275848" y="5262927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0,1%</a:t>
            </a:r>
            <a:endParaRPr lang="pt-BR" sz="1800" dirty="0"/>
          </a:p>
        </p:txBody>
      </p:sp>
      <p:sp>
        <p:nvSpPr>
          <p:cNvPr id="34" name="CaixaDeTexto 18"/>
          <p:cNvSpPr txBox="1"/>
          <p:nvPr/>
        </p:nvSpPr>
        <p:spPr>
          <a:xfrm>
            <a:off x="3464872" y="5265771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0,2%</a:t>
            </a:r>
            <a:endParaRPr lang="pt-BR" sz="1800" dirty="0"/>
          </a:p>
        </p:txBody>
      </p:sp>
      <p:sp>
        <p:nvSpPr>
          <p:cNvPr id="35" name="CaixaDeTexto 18"/>
          <p:cNvSpPr txBox="1"/>
          <p:nvPr/>
        </p:nvSpPr>
        <p:spPr>
          <a:xfrm>
            <a:off x="2657036" y="5262927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0,1%</a:t>
            </a:r>
            <a:endParaRPr lang="pt-BR" sz="1800" dirty="0"/>
          </a:p>
        </p:txBody>
      </p:sp>
      <p:sp>
        <p:nvSpPr>
          <p:cNvPr id="36" name="CaixaDeTexto 18"/>
          <p:cNvSpPr txBox="1"/>
          <p:nvPr/>
        </p:nvSpPr>
        <p:spPr>
          <a:xfrm>
            <a:off x="1894003" y="5278872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0,1%</a:t>
            </a:r>
            <a:endParaRPr lang="pt-BR" sz="1800" dirty="0"/>
          </a:p>
        </p:txBody>
      </p:sp>
      <p:sp>
        <p:nvSpPr>
          <p:cNvPr id="37" name="CaixaDeTexto 18"/>
          <p:cNvSpPr txBox="1"/>
          <p:nvPr/>
        </p:nvSpPr>
        <p:spPr>
          <a:xfrm>
            <a:off x="1035134" y="5261244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0,3%</a:t>
            </a:r>
            <a:endParaRPr lang="pt-BR" sz="1800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1804599" y="1658197"/>
            <a:ext cx="889634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A maioria dos entrevistados (71,5%) entendeu/compreendeu o conteúdo do curso. 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613549" y="2090513"/>
            <a:ext cx="2415657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Média Nacional: 9,1</a:t>
            </a:r>
            <a:endParaRPr lang="pt-BR" sz="16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47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Entendimento/compreensão do conteúdo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6" name="CaixaDeTexto 45">
            <a:hlinkClick r:id="rId3" action="ppaction://hlinksldjump"/>
          </p:cNvPr>
          <p:cNvSpPr txBox="1"/>
          <p:nvPr/>
        </p:nvSpPr>
        <p:spPr>
          <a:xfrm>
            <a:off x="1179206" y="4296500"/>
            <a:ext cx="5162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 smtClean="0">
                <a:solidFill>
                  <a:srgbClr val="C00000"/>
                </a:solidFill>
                <a:latin typeface="Segoe UI Symbol" pitchFamily="34" charset="0"/>
                <a:ea typeface="Segoe UI Symbol" pitchFamily="34" charset="0"/>
              </a:rPr>
              <a:t>Por que não houve entendimento/compreensão do conteúdo?</a:t>
            </a:r>
            <a:endParaRPr lang="pt-BR" sz="1200" b="1" dirty="0">
              <a:solidFill>
                <a:srgbClr val="C00000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47" name="Conector angulado 46"/>
          <p:cNvCxnSpPr/>
          <p:nvPr/>
        </p:nvCxnSpPr>
        <p:spPr>
          <a:xfrm>
            <a:off x="2707370" y="4623579"/>
            <a:ext cx="996043" cy="256664"/>
          </a:xfrm>
          <a:prstGeom prst="bentConnector3">
            <a:avLst>
              <a:gd name="adj1" fmla="val 10082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0" y="6186356"/>
            <a:ext cx="2099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5.473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51" name="Conector reto 50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51">
            <a:hlinkClick r:id="rId4" action="ppaction://hlinksldjump"/>
          </p:cNvPr>
          <p:cNvSpPr/>
          <p:nvPr/>
        </p:nvSpPr>
        <p:spPr>
          <a:xfrm>
            <a:off x="2793677" y="752959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53" name="Retângulo 52">
            <a:hlinkClick r:id="rId5" action="ppaction://hlinksldjump"/>
          </p:cNvPr>
          <p:cNvSpPr/>
          <p:nvPr/>
        </p:nvSpPr>
        <p:spPr>
          <a:xfrm>
            <a:off x="1562131" y="75498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5" name="Retângulo 44">
            <a:hlinkClick r:id="rId6" action="ppaction://hlinksldjump"/>
          </p:cNvPr>
          <p:cNvSpPr/>
          <p:nvPr/>
        </p:nvSpPr>
        <p:spPr>
          <a:xfrm>
            <a:off x="4013420" y="759034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596940" y="2486510"/>
            <a:ext cx="7771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Obs.: Não há como comparar com a pesquisa anterior, pois a escala de 0 a 10 fez parte apenas do questionário deste ano.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1030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ângulo 43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Q5: 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Dê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uma nota de 0 a 10 para o seu nível de </a:t>
            </a:r>
            <a:r>
              <a:rPr lang="pt-BR" sz="1200" b="1" u="sng" dirty="0">
                <a:latin typeface="Segoe UI Symbol" pitchFamily="34" charset="0"/>
                <a:ea typeface="Segoe UI Symbol" pitchFamily="34" charset="0"/>
              </a:rPr>
              <a:t>entendimento / compreensão do conteúdo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 do curso que fez, sendo que a nota 0 significa “Não entendi / Compreendi nada” e a nota 10, “Entendi / Compreendi tudo”. </a:t>
            </a:r>
          </a:p>
        </p:txBody>
      </p:sp>
      <p:sp>
        <p:nvSpPr>
          <p:cNvPr id="4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48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Entendimento/compreensão do conteúdo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0" y="6186356"/>
            <a:ext cx="2099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5.473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60" name="Retângulo 59">
            <a:hlinkClick r:id="rId2" action="ppaction://hlinksldjump"/>
          </p:cNvPr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61" name="Conector reto 60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tângulo 62">
            <a:hlinkClick r:id="rId3" action="ppaction://hlinksldjump"/>
          </p:cNvPr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64" name="Conector reto 63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hlinkClick r:id="rId4" action="ppaction://hlinksldjump"/>
          </p:cNvPr>
          <p:cNvSpPr/>
          <p:nvPr/>
        </p:nvSpPr>
        <p:spPr>
          <a:xfrm>
            <a:off x="2781874" y="753750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67" name="Conector reto 66"/>
          <p:cNvCxnSpPr/>
          <p:nvPr/>
        </p:nvCxnSpPr>
        <p:spPr>
          <a:xfrm>
            <a:off x="3017282" y="1304713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ângulo 67">
            <a:hlinkClick r:id="rId5" action="ppaction://hlinksldjump"/>
          </p:cNvPr>
          <p:cNvSpPr/>
          <p:nvPr/>
        </p:nvSpPr>
        <p:spPr>
          <a:xfrm>
            <a:off x="1553782" y="753750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69" name="Retângulo 68">
            <a:hlinkClick r:id="rId6" action="ppaction://hlinksldjump"/>
          </p:cNvPr>
          <p:cNvSpPr/>
          <p:nvPr/>
        </p:nvSpPr>
        <p:spPr>
          <a:xfrm>
            <a:off x="2785328" y="759034"/>
            <a:ext cx="1231546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496631"/>
              </p:ext>
            </p:extLst>
          </p:nvPr>
        </p:nvGraphicFramePr>
        <p:xfrm>
          <a:off x="1949040" y="3541640"/>
          <a:ext cx="8293920" cy="1391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05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72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07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07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51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24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9242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9242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9242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9242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9242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9242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9242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4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6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7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8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9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10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48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6662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INTERNET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0,3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1,2%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4,8%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17,9%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23,6%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52,2%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0,4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0,0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0,1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0,1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0,2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1,0%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6,0%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18,2%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18,1%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54,7%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KIT EDUCATIVO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0,1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0,4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0,4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0,1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2,0%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1,5%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10,6%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19,4%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18,9%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46,6%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1,4%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0,4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3,7%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0,7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6,3%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21,2%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13,5%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52,8%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0" name="CaixaDeTexto 69"/>
          <p:cNvSpPr txBox="1"/>
          <p:nvPr/>
        </p:nvSpPr>
        <p:spPr>
          <a:xfrm>
            <a:off x="495893" y="2052136"/>
            <a:ext cx="11219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Em relação ao entendimento/compreensão do conteúdo, o recorte por canal de mídia acompanha o cenário nacional, ou seja, este aspecto foi bem avaliado pelos entrevistados, sendo os cursos realizados pela internet os que apresentam maior média. 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6" name="Retângulo 15">
            <a:hlinkClick r:id="rId7" action="ppaction://hlinksldjump"/>
          </p:cNvPr>
          <p:cNvSpPr/>
          <p:nvPr/>
        </p:nvSpPr>
        <p:spPr>
          <a:xfrm>
            <a:off x="4013420" y="759034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7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ângulo 43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Q5: 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Dê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uma nota de 0 a 10 para o seu nível de </a:t>
            </a:r>
            <a:r>
              <a:rPr lang="pt-BR" sz="1200" b="1" u="sng" dirty="0">
                <a:latin typeface="Segoe UI Symbol" pitchFamily="34" charset="0"/>
                <a:ea typeface="Segoe UI Symbol" pitchFamily="34" charset="0"/>
              </a:rPr>
              <a:t>entendimento / compreensão do conteúdo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 do curso que fez, sendo que a nota 0 significa “Não entendi / Compreendi nada” e a nota 10, “Entendi / Compreendi tudo”. </a:t>
            </a:r>
          </a:p>
        </p:txBody>
      </p:sp>
      <p:sp>
        <p:nvSpPr>
          <p:cNvPr id="4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49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Entendimento/compreensão do conteúdo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0" y="6186356"/>
            <a:ext cx="2099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5.473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53" name="Tabela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95518"/>
              </p:ext>
            </p:extLst>
          </p:nvPr>
        </p:nvGraphicFramePr>
        <p:xfrm>
          <a:off x="318778" y="1487245"/>
          <a:ext cx="11594926" cy="4447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7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59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81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76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740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80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5325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2765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92703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80900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68059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Média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8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AC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34,1%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9,0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AL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27,4%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47,1%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9,1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AM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24,9%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48,8%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9,0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AP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36,4%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9,0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BA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49,6%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8,9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CE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27,1%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45,9%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9,1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DF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49,3%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8,9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ES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9,4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GO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9,0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27,5%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45,6%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9,0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MG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24,6%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52,0%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9,1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0" name="Retângulo 9">
            <a:hlinkClick r:id="rId2" action="ppaction://hlinksldjump"/>
          </p:cNvPr>
          <p:cNvSpPr/>
          <p:nvPr/>
        </p:nvSpPr>
        <p:spPr>
          <a:xfrm>
            <a:off x="318782" y="763373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2793677" y="753750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1562131" y="75903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5" name="Retângulo 14">
            <a:hlinkClick r:id="rId4" action="ppaction://hlinksldjump"/>
          </p:cNvPr>
          <p:cNvSpPr/>
          <p:nvPr/>
        </p:nvSpPr>
        <p:spPr>
          <a:xfrm>
            <a:off x="4013420" y="759034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3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m para empreen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227" y="-3536"/>
            <a:ext cx="11274806" cy="684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tângulo 23"/>
          <p:cNvSpPr/>
          <p:nvPr/>
        </p:nvSpPr>
        <p:spPr>
          <a:xfrm>
            <a:off x="2634143" y="1231091"/>
            <a:ext cx="8816829" cy="537451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pt-BR" sz="2100" dirty="0"/>
          </a:p>
        </p:txBody>
      </p:sp>
      <p:sp>
        <p:nvSpPr>
          <p:cNvPr id="12" name="Retângulo 11">
            <a:hlinkClick r:id="rId4" action="ppaction://hlinksldjump"/>
          </p:cNvPr>
          <p:cNvSpPr/>
          <p:nvPr/>
        </p:nvSpPr>
        <p:spPr>
          <a:xfrm>
            <a:off x="4028213" y="290053"/>
            <a:ext cx="3730132" cy="482584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pt-BR" sz="7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SEI 2016</a:t>
            </a:r>
            <a:endParaRPr lang="pt-BR" sz="7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9357220" y="6423045"/>
            <a:ext cx="2743200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5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44622" y="3554116"/>
            <a:ext cx="1862349" cy="74662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Tópicos da pesquisa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44622" y="2457976"/>
            <a:ext cx="1862349" cy="721453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Metodologia</a:t>
            </a:r>
            <a:endParaRPr lang="pt-BR" sz="20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44622" y="5908228"/>
            <a:ext cx="1862349" cy="69738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Resultados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36233" y="4745629"/>
            <a:ext cx="1870738" cy="7273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Perfil dos entrevistados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36228" y="1231091"/>
            <a:ext cx="1870743" cy="79058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Objetivo da pesquisa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743200" y="1517440"/>
            <a:ext cx="5356442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pt-BR" sz="2000" b="1" dirty="0" smtClean="0">
                <a:latin typeface="Segoe UI Symbol" pitchFamily="34" charset="0"/>
                <a:ea typeface="Segoe UI Symbol" pitchFamily="34" charset="0"/>
              </a:rPr>
              <a:t>Controle de qualidade</a:t>
            </a:r>
          </a:p>
          <a:p>
            <a:endParaRPr lang="pt-BR" sz="2000" b="1" dirty="0">
              <a:solidFill>
                <a:srgbClr val="00B0F0"/>
              </a:solidFill>
              <a:latin typeface="Segoe UI Symbol" pitchFamily="34" charset="0"/>
              <a:ea typeface="Segoe UI Symbol" pitchFamily="34" charset="0"/>
            </a:endParaRPr>
          </a:p>
          <a:p>
            <a:r>
              <a:rPr lang="pt-BR" sz="2000" dirty="0" smtClean="0">
                <a:latin typeface="Segoe UI Symbol" pitchFamily="34" charset="0"/>
                <a:ea typeface="Segoe UI Symbol" pitchFamily="34" charset="0"/>
              </a:rPr>
              <a:t>7% dos clientes contatados não confirmaram participação/realização do curso</a:t>
            </a:r>
            <a:endParaRPr lang="pt-BR" sz="2000" dirty="0"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978688"/>
              </p:ext>
            </p:extLst>
          </p:nvPr>
        </p:nvGraphicFramePr>
        <p:xfrm>
          <a:off x="8867164" y="1831517"/>
          <a:ext cx="2306971" cy="4526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67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02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37" marR="6437" marT="643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Não confirmados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>
                    <a:solidFill>
                      <a:srgbClr val="B48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AC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0,1%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AL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0,2%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AM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0,2%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BA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1,4%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CE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0,2%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DF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0,1%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ES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0,1%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GO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0,1%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MA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0,2%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MG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0,2%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MS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0,1%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MT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0,1%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PA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0,4%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PB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0,1%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PE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0,1%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PI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0,1%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PR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1,2%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RJ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0,4%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RN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0,1%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RO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0,1%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RS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0,4%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SC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0,4%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SP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0,5%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TO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0,2%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Total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7,0%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</a:tbl>
          </a:graphicData>
        </a:graphic>
      </p:graphicFrame>
      <p:sp>
        <p:nvSpPr>
          <p:cNvPr id="29" name="CaixaDeTexto 28"/>
          <p:cNvSpPr txBox="1"/>
          <p:nvPr/>
        </p:nvSpPr>
        <p:spPr>
          <a:xfrm>
            <a:off x="5763237" y="4723005"/>
            <a:ext cx="298508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pt-BR" sz="1400" b="1" dirty="0" smtClean="0">
                <a:latin typeface="Segoe UI Symbol" pitchFamily="34" charset="0"/>
                <a:ea typeface="Segoe UI Symbol" pitchFamily="34" charset="0"/>
              </a:rPr>
              <a:t>Controle por Unidade Federativa</a:t>
            </a:r>
            <a:endParaRPr lang="pt-BR" sz="1400" dirty="0"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1029" name="Conector angulado 1028"/>
          <p:cNvCxnSpPr/>
          <p:nvPr/>
        </p:nvCxnSpPr>
        <p:spPr>
          <a:xfrm rot="5400000" flipH="1" flipV="1">
            <a:off x="7038487" y="3035797"/>
            <a:ext cx="2770989" cy="648676"/>
          </a:xfrm>
          <a:prstGeom prst="bentConnector3">
            <a:avLst>
              <a:gd name="adj1" fmla="val 9995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eta para a direita 43">
            <a:hlinkClick r:id="rId5" action="ppaction://hlinksldjump"/>
          </p:cNvPr>
          <p:cNvSpPr/>
          <p:nvPr/>
        </p:nvSpPr>
        <p:spPr>
          <a:xfrm>
            <a:off x="10737908" y="1378173"/>
            <a:ext cx="587230" cy="348690"/>
          </a:xfrm>
          <a:prstGeom prst="rightArrow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283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50</a:t>
            </a:fld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254954"/>
              </p:ext>
            </p:extLst>
          </p:nvPr>
        </p:nvGraphicFramePr>
        <p:xfrm>
          <a:off x="305162" y="294551"/>
          <a:ext cx="11542280" cy="6301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5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94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04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11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76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06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2041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572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8483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4090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6139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90114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68059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Média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8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9,0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MT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48,4%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9,0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45,7%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8,9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PB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28,2%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42,4%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9,0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52,8%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9,1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PI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30,1%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48,5%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9,1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PR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46,7%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9,0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RJ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58,5%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9,1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RN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52,1%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9,0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52,8%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9,0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RR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24,3%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37,8%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8,7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64,0%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9,2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SC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25,6%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46,6%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9,0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26,2%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49,5%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9,1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SP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52,4%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9,0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TO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47,2%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9,0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02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ângulo 43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Q5: 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Dê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uma nota de 0 a 10 para o seu nível de </a:t>
            </a:r>
            <a:r>
              <a:rPr lang="pt-BR" sz="1200" b="1" u="sng" dirty="0">
                <a:latin typeface="Segoe UI Symbol" pitchFamily="34" charset="0"/>
                <a:ea typeface="Segoe UI Symbol" pitchFamily="34" charset="0"/>
              </a:rPr>
              <a:t>entendimento / compreensão do conteúdo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 do curso que fez, sendo que a nota 0 significa “Não entendi / Compreendi nada” e a nota 10, “Entendi / Compreendi tudo”. </a:t>
            </a:r>
          </a:p>
        </p:txBody>
      </p:sp>
      <p:sp>
        <p:nvSpPr>
          <p:cNvPr id="4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51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Entendimento/compreensão do conteúdo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0" y="6186356"/>
            <a:ext cx="2099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5.473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474327"/>
              </p:ext>
            </p:extLst>
          </p:nvPr>
        </p:nvGraphicFramePr>
        <p:xfrm>
          <a:off x="622301" y="1087438"/>
          <a:ext cx="10845932" cy="49915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1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77483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701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Comprar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Internet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15,1%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22,7%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58,8%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9,1</a:t>
                      </a:r>
                      <a:endParaRPr lang="pt-BR" sz="1200" dirty="0"/>
                    </a:p>
                  </a:txBody>
                  <a:tcPr marL="3508" marR="3508" marT="3508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16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Controlar o Meu Dinheiro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Internet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19,6%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52,4%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1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Presencial</a:t>
                      </a:r>
                      <a:r>
                        <a:rPr lang="pt-BR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pt-BR" sz="1000" b="1" u="none" strike="noStrike" baseline="0" dirty="0" smtClean="0">
                          <a:effectLst/>
                        </a:rPr>
                        <a:t>(1 encontro)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9,1</a:t>
                      </a:r>
                      <a:endParaRPr lang="pt-BR" sz="1200" dirty="0"/>
                    </a:p>
                  </a:txBody>
                  <a:tcPr marL="3508" marR="3508" marT="3508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1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Presencial</a:t>
                      </a:r>
                      <a:r>
                        <a:rPr lang="pt-BR" sz="1000" b="1" u="none" strike="noStrike" dirty="0" smtClean="0">
                          <a:effectLst/>
                        </a:rPr>
                        <a:t> (2 encontro)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9,1</a:t>
                      </a:r>
                      <a:endParaRPr lang="pt-BR" sz="1200" dirty="0"/>
                    </a:p>
                  </a:txBody>
                  <a:tcPr marL="3508" marR="3508" marT="3508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1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SMS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8,6</a:t>
                      </a:r>
                      <a:endParaRPr lang="pt-BR" sz="1200" dirty="0"/>
                    </a:p>
                  </a:txBody>
                  <a:tcPr marL="3508" marR="3508" marT="3508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1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Empreender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8,3%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13,2%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24,9%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53,6%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01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9,3</a:t>
                      </a:r>
                      <a:endParaRPr lang="pt-BR" sz="1200" dirty="0"/>
                    </a:p>
                  </a:txBody>
                  <a:tcPr marL="3508" marR="3508" marT="3508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01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Planejar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Internet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12,1%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26,0%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57,1%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01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016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Unir Forças para Melhorar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22,5%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29,9%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42,7%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01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701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SMS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9,1</a:t>
                      </a:r>
                      <a:endParaRPr lang="pt-BR" sz="1200" dirty="0"/>
                    </a:p>
                  </a:txBody>
                  <a:tcPr marL="3508" marR="3508" marT="3508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7016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Vender!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Internet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21,8%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24,9%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46,1%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701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701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SMS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9,1</a:t>
                      </a:r>
                      <a:endParaRPr lang="pt-BR" sz="1200" dirty="0"/>
                    </a:p>
                  </a:txBody>
                  <a:tcPr marL="3508" marR="3508" marT="3508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701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divulgação do SEI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100,0%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701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sensibilização do SEI Administrar - Kit aprender a empreender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22,2%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55,6%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22,2%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701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sensibilização do SEI Administrar-Kit aprender a empreender serviços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9,0%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48,8%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9,0%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33,3%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822217"/>
              </p:ext>
            </p:extLst>
          </p:nvPr>
        </p:nvGraphicFramePr>
        <p:xfrm>
          <a:off x="2306275" y="852736"/>
          <a:ext cx="9181048" cy="189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95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07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36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88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56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04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949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011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300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045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7817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8656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03339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792057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126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Canal de Mídia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2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6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6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10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NS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NR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33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ângulo 43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Q5: 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Dê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uma nota de 0 a 10 para o seu nível de </a:t>
            </a:r>
            <a:r>
              <a:rPr lang="pt-BR" sz="1200" b="1" u="sng" dirty="0">
                <a:latin typeface="Segoe UI Symbol" pitchFamily="34" charset="0"/>
                <a:ea typeface="Segoe UI Symbol" pitchFamily="34" charset="0"/>
              </a:rPr>
              <a:t>entendimento / compreensão do conteúdo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 do curso que fez, sendo que a nota 0 significa “Não entendi / Compreendi nada” e a nota 10, “Entendi / Compreendi tudo”. </a:t>
            </a:r>
          </a:p>
        </p:txBody>
      </p:sp>
      <p:sp>
        <p:nvSpPr>
          <p:cNvPr id="4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52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Entendimento/compreensão do conteúdo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0" y="6186356"/>
            <a:ext cx="2099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5.473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99920"/>
              </p:ext>
            </p:extLst>
          </p:nvPr>
        </p:nvGraphicFramePr>
        <p:xfrm>
          <a:off x="2306275" y="1335336"/>
          <a:ext cx="9181048" cy="189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95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07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36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88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56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04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949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011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300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045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7817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8656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03339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792057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126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Canal de Mídia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2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6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6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10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NS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NR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885720"/>
              </p:ext>
            </p:extLst>
          </p:nvPr>
        </p:nvGraphicFramePr>
        <p:xfrm>
          <a:off x="647701" y="1566863"/>
          <a:ext cx="10833099" cy="3455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36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29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28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76512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14088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701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sensibilização do SEI Vender - kit Boas Vendas!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3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Administrar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13,7%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18,7%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Clicar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25,5%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26,1%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42,5%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Crescer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16,7%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33,6%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42,7%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Formar Preço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18,7%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Inovar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16,9%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13,7%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31,8%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37,6%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3508" marR="3508" marT="3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Aprender a Empreender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Kit Educativo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8,8</a:t>
                      </a:r>
                      <a:endParaRPr lang="pt-BR" sz="1200" dirty="0"/>
                    </a:p>
                  </a:txBody>
                  <a:tcPr marL="3508" marR="3508" marT="3508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Aprender a Empreender - Serviços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Kit Educativo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8,3</a:t>
                      </a:r>
                      <a:endParaRPr lang="pt-BR" sz="1200" dirty="0"/>
                    </a:p>
                  </a:txBody>
                  <a:tcPr marL="3508" marR="3508" marT="3508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01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Boas Vendas! Como vender mais e melhor no varejo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Kit Educativo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08" marR="3508" marT="3508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8,9</a:t>
                      </a:r>
                      <a:endParaRPr lang="pt-BR" sz="1200" dirty="0"/>
                    </a:p>
                  </a:txBody>
                  <a:tcPr marL="3508" marR="3508" marT="3508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68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Q5.1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. Qual o motivo dessa nota?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18782" y="1382557"/>
            <a:ext cx="11367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A maioria dos entrevistados (33,2%) não compreendeu os assuntos bordados e considerou o tempo de curso muito curto (10,9%), saindo do mesmo com dúvidas (9,6%).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53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Motivos do não entendimento/compreensão do conteúdo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0" y="6186356"/>
            <a:ext cx="7109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147 (Somente para aqueles que não entenderam/compreenderam o conteúdo). 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3680378"/>
              </p:ext>
            </p:extLst>
          </p:nvPr>
        </p:nvGraphicFramePr>
        <p:xfrm>
          <a:off x="318782" y="2150165"/>
          <a:ext cx="11655504" cy="3866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tângulo 11"/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>
            <a:hlinkClick r:id="rId3" action="ppaction://hlinksldjump"/>
          </p:cNvPr>
          <p:cNvSpPr/>
          <p:nvPr/>
        </p:nvSpPr>
        <p:spPr>
          <a:xfrm>
            <a:off x="2793677" y="752959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8" name="Retângulo 17">
            <a:hlinkClick r:id="rId4" action="ppaction://hlinksldjump"/>
          </p:cNvPr>
          <p:cNvSpPr/>
          <p:nvPr/>
        </p:nvSpPr>
        <p:spPr>
          <a:xfrm>
            <a:off x="1562131" y="75498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7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Q5.1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. Qual o motivo dessa nota?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54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Motivos do não entendimento/compreensão do conteúdo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0" y="6186356"/>
            <a:ext cx="7109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147 (Somente para aqueles que não entenderam/compreenderam o conteúdo). 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2" name="Retângulo 11">
            <a:hlinkClick r:id="rId2" action="ppaction://hlinksldjump"/>
          </p:cNvPr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>
            <a:hlinkClick r:id="rId2" action="ppaction://hlinksldjump"/>
          </p:cNvPr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>
            <a:hlinkClick r:id="rId3" action="ppaction://hlinksldjump"/>
          </p:cNvPr>
          <p:cNvSpPr/>
          <p:nvPr/>
        </p:nvSpPr>
        <p:spPr>
          <a:xfrm>
            <a:off x="2781874" y="753750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0" name="Retângulo 19">
            <a:hlinkClick r:id="rId4" action="ppaction://hlinksldjump"/>
          </p:cNvPr>
          <p:cNvSpPr/>
          <p:nvPr/>
        </p:nvSpPr>
        <p:spPr>
          <a:xfrm>
            <a:off x="1553782" y="753750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5" name="Retângulo 24">
            <a:hlinkClick r:id="rId3" action="ppaction://hlinksldjump"/>
          </p:cNvPr>
          <p:cNvSpPr/>
          <p:nvPr/>
        </p:nvSpPr>
        <p:spPr>
          <a:xfrm>
            <a:off x="2785328" y="759034"/>
            <a:ext cx="1231546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27" name="Gráfico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945181"/>
              </p:ext>
            </p:extLst>
          </p:nvPr>
        </p:nvGraphicFramePr>
        <p:xfrm>
          <a:off x="247039" y="3257025"/>
          <a:ext cx="1169792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CaixaDeTexto 27"/>
          <p:cNvSpPr txBox="1"/>
          <p:nvPr/>
        </p:nvSpPr>
        <p:spPr>
          <a:xfrm>
            <a:off x="495893" y="1825633"/>
            <a:ext cx="11219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Quanto aos motivos para não entendimento/compreensão do conteúdo, a não compreensão dos assuntos abordados é a principal reclamação nos canais de internet, presencial e kit educativo. No canal SMS, os entrevistados apontam que não compreenderam o conteúdo e saíram do curso com muitas dúvidas.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4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Q5.1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. Qual o motivo dessa nota?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55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Motivos do não entendimento/compreensão do conteúdo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0" y="6186356"/>
            <a:ext cx="7109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147 (Somente para aqueles que não entenderam/compreenderam o conteúdo). 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225153"/>
              </p:ext>
            </p:extLst>
          </p:nvPr>
        </p:nvGraphicFramePr>
        <p:xfrm>
          <a:off x="318783" y="1460741"/>
          <a:ext cx="11541912" cy="450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6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96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71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31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48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11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716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2643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6260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9129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9909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9621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68059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Não compreendeu os assuntos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Curso muito curto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Terminou com dúvidas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Conteúdo deficiente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Falta de tempo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Curso sem novidades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Curso muito amplo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Não aplicado a área do negócio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Pouco prático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Não colocou em prática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Outro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NS/NL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AC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AL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AM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AP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BA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CE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DF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ES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GO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MG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0" name="Retângulo 9">
            <a:hlinkClick r:id="rId2" action="ppaction://hlinksldjump"/>
          </p:cNvPr>
          <p:cNvSpPr/>
          <p:nvPr/>
        </p:nvSpPr>
        <p:spPr>
          <a:xfrm>
            <a:off x="318782" y="763373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2793677" y="753750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1562131" y="75903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20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56</a:t>
            </a:fld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383364"/>
              </p:ext>
            </p:extLst>
          </p:nvPr>
        </p:nvGraphicFramePr>
        <p:xfrm>
          <a:off x="198784" y="201787"/>
          <a:ext cx="11688417" cy="636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2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83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36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18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38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2134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32186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0236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1717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6828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68059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Não compreendeu os assuntos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Curso muito curto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Terminou com dúvidas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Conteúdo deficiente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Falta de tempo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Curso sem novidades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Curso muito amplo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Não aplicado a área do negócio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Pouco prático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Não colocou em prática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Outro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NS/NL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MT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PB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PI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PR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RJ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RN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RR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SC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SP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TO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63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Gráfico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327244"/>
              </p:ext>
            </p:extLst>
          </p:nvPr>
        </p:nvGraphicFramePr>
        <p:xfrm>
          <a:off x="366319" y="3116943"/>
          <a:ext cx="11459361" cy="2950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CaixaDeTexto 18"/>
          <p:cNvSpPr txBox="1"/>
          <p:nvPr/>
        </p:nvSpPr>
        <p:spPr>
          <a:xfrm>
            <a:off x="10116650" y="5389515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0,3%</a:t>
            </a:r>
            <a:endParaRPr lang="pt-BR" sz="1800" dirty="0"/>
          </a:p>
        </p:txBody>
      </p:sp>
      <p:sp>
        <p:nvSpPr>
          <p:cNvPr id="28" name="CaixaDeTexto 18"/>
          <p:cNvSpPr txBox="1"/>
          <p:nvPr/>
        </p:nvSpPr>
        <p:spPr>
          <a:xfrm>
            <a:off x="10930062" y="5377109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0,6%</a:t>
            </a:r>
            <a:endParaRPr lang="pt-BR" sz="1800" dirty="0"/>
          </a:p>
        </p:txBody>
      </p:sp>
      <p:sp>
        <p:nvSpPr>
          <p:cNvPr id="43" name="Retângulo 42"/>
          <p:cNvSpPr/>
          <p:nvPr/>
        </p:nvSpPr>
        <p:spPr>
          <a:xfrm>
            <a:off x="6627767" y="4517279"/>
            <a:ext cx="1744446" cy="1230255"/>
          </a:xfrm>
          <a:prstGeom prst="rect">
            <a:avLst/>
          </a:prstGeom>
          <a:solidFill>
            <a:srgbClr val="92D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/>
          <p:cNvSpPr/>
          <p:nvPr/>
        </p:nvSpPr>
        <p:spPr>
          <a:xfrm>
            <a:off x="8372212" y="3244712"/>
            <a:ext cx="1652631" cy="2511309"/>
          </a:xfrm>
          <a:prstGeom prst="rect">
            <a:avLst/>
          </a:prstGeom>
          <a:solidFill>
            <a:srgbClr val="0070C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Retângulo 54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Q11: 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Dê uma nota de 0 a 10 para o </a:t>
            </a:r>
            <a:r>
              <a:rPr lang="pt-BR" sz="1200" b="1" u="sng" dirty="0">
                <a:latin typeface="Segoe UI Symbol" pitchFamily="34" charset="0"/>
                <a:ea typeface="Segoe UI Symbol" pitchFamily="34" charset="0"/>
              </a:rPr>
              <a:t>tempo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 do curso que fez, sendo que a nota 0 significa “totalmente inadequado” e a nota 10, “totalmente adequado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” (Exceto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SMS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).</a:t>
            </a:r>
            <a:endParaRPr lang="pt-BR" sz="1200" b="1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806192" y="5325468"/>
            <a:ext cx="5821575" cy="417824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18"/>
          <p:cNvSpPr txBox="1"/>
          <p:nvPr/>
        </p:nvSpPr>
        <p:spPr>
          <a:xfrm>
            <a:off x="934555" y="5346137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0,9%</a:t>
            </a:r>
            <a:endParaRPr lang="pt-BR" sz="1800" dirty="0"/>
          </a:p>
        </p:txBody>
      </p:sp>
      <p:sp>
        <p:nvSpPr>
          <p:cNvPr id="30" name="CaixaDeTexto 18"/>
          <p:cNvSpPr txBox="1"/>
          <p:nvPr/>
        </p:nvSpPr>
        <p:spPr>
          <a:xfrm>
            <a:off x="9204759" y="3336991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49,2%</a:t>
            </a:r>
            <a:endParaRPr lang="pt-BR" sz="1800" dirty="0"/>
          </a:p>
        </p:txBody>
      </p:sp>
      <p:sp>
        <p:nvSpPr>
          <p:cNvPr id="31" name="CaixaDeTexto 18"/>
          <p:cNvSpPr txBox="1"/>
          <p:nvPr/>
        </p:nvSpPr>
        <p:spPr>
          <a:xfrm>
            <a:off x="8366530" y="4870351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12,7%</a:t>
            </a:r>
            <a:endParaRPr lang="pt-BR" sz="1800" dirty="0"/>
          </a:p>
        </p:txBody>
      </p:sp>
      <p:sp>
        <p:nvSpPr>
          <p:cNvPr id="32" name="CaixaDeTexto 18"/>
          <p:cNvSpPr txBox="1"/>
          <p:nvPr/>
        </p:nvSpPr>
        <p:spPr>
          <a:xfrm>
            <a:off x="7525157" y="4592056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18,5%</a:t>
            </a:r>
            <a:endParaRPr lang="pt-BR" sz="1800" dirty="0"/>
          </a:p>
        </p:txBody>
      </p:sp>
      <p:sp>
        <p:nvSpPr>
          <p:cNvPr id="33" name="CaixaDeTexto 18"/>
          <p:cNvSpPr txBox="1"/>
          <p:nvPr/>
        </p:nvSpPr>
        <p:spPr>
          <a:xfrm>
            <a:off x="6753836" y="5028572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8,2%</a:t>
            </a:r>
            <a:endParaRPr lang="pt-BR" sz="1800" dirty="0"/>
          </a:p>
        </p:txBody>
      </p:sp>
      <p:sp>
        <p:nvSpPr>
          <p:cNvPr id="34" name="CaixaDeTexto 18"/>
          <p:cNvSpPr txBox="1"/>
          <p:nvPr/>
        </p:nvSpPr>
        <p:spPr>
          <a:xfrm>
            <a:off x="5920855" y="5280427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3,1%</a:t>
            </a:r>
            <a:endParaRPr lang="pt-BR" sz="1800" dirty="0"/>
          </a:p>
        </p:txBody>
      </p:sp>
      <p:sp>
        <p:nvSpPr>
          <p:cNvPr id="35" name="CaixaDeTexto 18"/>
          <p:cNvSpPr txBox="1"/>
          <p:nvPr/>
        </p:nvSpPr>
        <p:spPr>
          <a:xfrm>
            <a:off x="5075604" y="5245866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4,7%</a:t>
            </a:r>
            <a:endParaRPr lang="pt-BR" sz="1800" dirty="0"/>
          </a:p>
        </p:txBody>
      </p:sp>
      <p:sp>
        <p:nvSpPr>
          <p:cNvPr id="36" name="CaixaDeTexto 18"/>
          <p:cNvSpPr txBox="1"/>
          <p:nvPr/>
        </p:nvSpPr>
        <p:spPr>
          <a:xfrm>
            <a:off x="4232897" y="5364798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0,7%</a:t>
            </a:r>
            <a:endParaRPr lang="pt-BR" sz="1800" dirty="0"/>
          </a:p>
        </p:txBody>
      </p:sp>
      <p:sp>
        <p:nvSpPr>
          <p:cNvPr id="37" name="CaixaDeTexto 18"/>
          <p:cNvSpPr txBox="1"/>
          <p:nvPr/>
        </p:nvSpPr>
        <p:spPr>
          <a:xfrm>
            <a:off x="3431222" y="5354557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0,7%</a:t>
            </a:r>
            <a:endParaRPr lang="pt-BR" sz="1800" dirty="0"/>
          </a:p>
        </p:txBody>
      </p:sp>
      <p:sp>
        <p:nvSpPr>
          <p:cNvPr id="38" name="CaixaDeTexto 18"/>
          <p:cNvSpPr txBox="1"/>
          <p:nvPr/>
        </p:nvSpPr>
        <p:spPr>
          <a:xfrm>
            <a:off x="2591885" y="5376553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0,4%</a:t>
            </a:r>
            <a:endParaRPr lang="pt-BR" sz="1800" dirty="0"/>
          </a:p>
        </p:txBody>
      </p:sp>
      <p:sp>
        <p:nvSpPr>
          <p:cNvPr id="39" name="CaixaDeTexto 18"/>
          <p:cNvSpPr txBox="1"/>
          <p:nvPr/>
        </p:nvSpPr>
        <p:spPr>
          <a:xfrm>
            <a:off x="1726713" y="5369814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0,1%</a:t>
            </a:r>
            <a:endParaRPr lang="pt-BR" sz="1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1750985" y="1333028"/>
            <a:ext cx="863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A maioria dos entrevistados (61,9%) considera que o tempo do curso foi adequado.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3281278" y="4863803"/>
            <a:ext cx="1041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F26F78"/>
                </a:solidFill>
              </a:rPr>
              <a:t>10,6%</a:t>
            </a:r>
            <a:endParaRPr lang="pt-BR" sz="2400" dirty="0">
              <a:solidFill>
                <a:srgbClr val="F26F78"/>
              </a:solidFill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7121933" y="4063948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rgbClr val="00B050"/>
                </a:solidFill>
              </a:rPr>
              <a:t>26,7%</a:t>
            </a:r>
            <a:endParaRPr lang="pt-BR" sz="2400" dirty="0">
              <a:solidFill>
                <a:srgbClr val="00B050"/>
              </a:solidFill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8810128" y="2799825"/>
            <a:ext cx="1155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5395D4"/>
                </a:solidFill>
              </a:rPr>
              <a:t>61,9%</a:t>
            </a:r>
            <a:endParaRPr lang="pt-BR" sz="2400" dirty="0">
              <a:solidFill>
                <a:srgbClr val="5395D4"/>
              </a:solidFill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716632" y="1938166"/>
            <a:ext cx="2415657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Média Nacional: 8,7</a:t>
            </a:r>
            <a:endParaRPr lang="pt-BR" sz="16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5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5384" y="6509132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57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Tempo do curso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59" name="CaixaDeTexto 58">
            <a:hlinkClick r:id="rId3" action="ppaction://hlinksldjump"/>
          </p:cNvPr>
          <p:cNvSpPr txBox="1"/>
          <p:nvPr/>
        </p:nvSpPr>
        <p:spPr>
          <a:xfrm>
            <a:off x="1550328" y="4240280"/>
            <a:ext cx="5162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 smtClean="0">
                <a:solidFill>
                  <a:srgbClr val="C00000"/>
                </a:solidFill>
                <a:latin typeface="Segoe UI Symbol" pitchFamily="34" charset="0"/>
                <a:ea typeface="Segoe UI Symbol" pitchFamily="34" charset="0"/>
              </a:rPr>
              <a:t>Por que o tempo foi considerado inadequado?</a:t>
            </a:r>
            <a:endParaRPr lang="pt-BR" sz="1200" b="1" dirty="0">
              <a:solidFill>
                <a:srgbClr val="C00000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60" name="Conector angulado 59"/>
          <p:cNvCxnSpPr/>
          <p:nvPr/>
        </p:nvCxnSpPr>
        <p:spPr>
          <a:xfrm>
            <a:off x="2720936" y="4534222"/>
            <a:ext cx="996043" cy="256664"/>
          </a:xfrm>
          <a:prstGeom prst="bentConnector3">
            <a:avLst>
              <a:gd name="adj1" fmla="val 10082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/>
          <p:cNvSpPr txBox="1"/>
          <p:nvPr/>
        </p:nvSpPr>
        <p:spPr>
          <a:xfrm>
            <a:off x="0" y="6186356"/>
            <a:ext cx="4355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5.264 (Cursos presenciais e a distância)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62" name="Retângulo 61"/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63" name="Conector reto 62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 63">
            <a:hlinkClick r:id="rId4" action="ppaction://hlinksldjump"/>
          </p:cNvPr>
          <p:cNvSpPr/>
          <p:nvPr/>
        </p:nvSpPr>
        <p:spPr>
          <a:xfrm>
            <a:off x="2793677" y="752959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65" name="Retângulo 64">
            <a:hlinkClick r:id="rId5" action="ppaction://hlinksldjump"/>
          </p:cNvPr>
          <p:cNvSpPr/>
          <p:nvPr/>
        </p:nvSpPr>
        <p:spPr>
          <a:xfrm>
            <a:off x="1562131" y="75498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7" name="Retângulo 46">
            <a:hlinkClick r:id="rId6" action="ppaction://hlinksldjump"/>
          </p:cNvPr>
          <p:cNvSpPr/>
          <p:nvPr/>
        </p:nvSpPr>
        <p:spPr>
          <a:xfrm>
            <a:off x="4013420" y="759034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606806" y="2304543"/>
            <a:ext cx="7771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Obs.: Não há como comparar com a pesquisa anterior, pois a escala de 0 a 10 fez parte apenas do questionário deste ano.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00842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Q11: 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Dê uma nota de 0 a 10 para o </a:t>
            </a:r>
            <a:r>
              <a:rPr lang="pt-BR" sz="1200" b="1" u="sng" dirty="0">
                <a:latin typeface="Segoe UI Symbol" pitchFamily="34" charset="0"/>
                <a:ea typeface="Segoe UI Symbol" pitchFamily="34" charset="0"/>
              </a:rPr>
              <a:t>tempo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 do curso que fez, sendo que a nota 0 significa “totalmente inadequado” e a nota 10, “totalmente adequado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” (Exceto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SMS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).</a:t>
            </a:r>
            <a:endParaRPr lang="pt-BR" sz="1200" b="1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5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5384" y="6509132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58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Tempo do curso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0" y="6186356"/>
            <a:ext cx="4355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5.264 (Cursos presenciais e a distância)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54" name="Retângulo 53">
            <a:hlinkClick r:id="rId2" action="ppaction://hlinksldjump"/>
          </p:cNvPr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56" name="Conector reto 55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ângulo 57">
            <a:hlinkClick r:id="rId2" action="ppaction://hlinksldjump"/>
          </p:cNvPr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61" name="Conector reto 60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hlinkClick r:id="rId3" action="ppaction://hlinksldjump"/>
          </p:cNvPr>
          <p:cNvSpPr/>
          <p:nvPr/>
        </p:nvSpPr>
        <p:spPr>
          <a:xfrm>
            <a:off x="2781874" y="753750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63" name="Retângulo 62">
            <a:hlinkClick r:id="rId4" action="ppaction://hlinksldjump"/>
          </p:cNvPr>
          <p:cNvSpPr/>
          <p:nvPr/>
        </p:nvSpPr>
        <p:spPr>
          <a:xfrm>
            <a:off x="1553782" y="753750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64" name="Retângulo 63">
            <a:hlinkClick r:id="rId3" action="ppaction://hlinksldjump"/>
          </p:cNvPr>
          <p:cNvSpPr/>
          <p:nvPr/>
        </p:nvSpPr>
        <p:spPr>
          <a:xfrm>
            <a:off x="2785328" y="759034"/>
            <a:ext cx="1231546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304966"/>
              </p:ext>
            </p:extLst>
          </p:nvPr>
        </p:nvGraphicFramePr>
        <p:xfrm>
          <a:off x="2169555" y="3523376"/>
          <a:ext cx="7712675" cy="13506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99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58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85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33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54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74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744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744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4744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4744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4744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4744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4744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242421"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4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6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7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8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9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10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48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4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0,1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0,2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0,3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2,5%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2,1%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9,1%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19,1%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13,9%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52,7%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4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KIT EDUCATIVO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0,6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0,9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0,4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0,1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4,2%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2,5%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9,2%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19,7%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17,2%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45,0%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4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1,2%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0,1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0,3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0,9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0,9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5,3%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3,5%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7,9%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18,3%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11,4%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50,3%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5" name="CaixaDeTexto 64"/>
          <p:cNvSpPr txBox="1"/>
          <p:nvPr/>
        </p:nvSpPr>
        <p:spPr>
          <a:xfrm>
            <a:off x="495893" y="2102470"/>
            <a:ext cx="11219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No recorte por canal de mídia aparecem boas médias em relação a duração do curso, sendo o canal de internet o melhor avaliado neste aspecto. 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5" name="Retângulo 14">
            <a:hlinkClick r:id="rId5" action="ppaction://hlinksldjump"/>
          </p:cNvPr>
          <p:cNvSpPr/>
          <p:nvPr/>
        </p:nvSpPr>
        <p:spPr>
          <a:xfrm>
            <a:off x="4013420" y="759034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93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Q11: 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Dê uma nota de 0 a 10 para o </a:t>
            </a:r>
            <a:r>
              <a:rPr lang="pt-BR" sz="1200" b="1" u="sng" dirty="0">
                <a:latin typeface="Segoe UI Symbol" pitchFamily="34" charset="0"/>
                <a:ea typeface="Segoe UI Symbol" pitchFamily="34" charset="0"/>
              </a:rPr>
              <a:t>tempo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 do curso que fez, sendo que a nota 0 significa “totalmente inadequado” e a nota 10, “totalmente adequado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” (Exceto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SMS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).</a:t>
            </a:r>
            <a:endParaRPr lang="pt-BR" sz="1200" b="1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5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5384" y="6509132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59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Tempo do curso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0" y="6186356"/>
            <a:ext cx="4355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5.264 (Cursos presenciais e a distância)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61" name="Tabela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329640"/>
              </p:ext>
            </p:extLst>
          </p:nvPr>
        </p:nvGraphicFramePr>
        <p:xfrm>
          <a:off x="318778" y="1487245"/>
          <a:ext cx="11594926" cy="4447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7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59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81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76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740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80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5325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2765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92703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80900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68059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Média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8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AC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8,7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AL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40,7%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8,3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AM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46,9%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8,6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AP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57,9%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9,0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BA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46,2%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8,6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CE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35,2%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8,4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DF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25,6%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45,7%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8,5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ES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57,4%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8,9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GO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48,0%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8,6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26,1%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45,1%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8,8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MG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53,3%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8,7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0" name="Retângulo 9">
            <a:hlinkClick r:id="rId2" action="ppaction://hlinksldjump"/>
          </p:cNvPr>
          <p:cNvSpPr/>
          <p:nvPr/>
        </p:nvSpPr>
        <p:spPr>
          <a:xfrm>
            <a:off x="318782" y="763373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2793677" y="753750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1562131" y="75903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4" name="Retângulo 13">
            <a:hlinkClick r:id="rId4" action="ppaction://hlinksldjump"/>
          </p:cNvPr>
          <p:cNvSpPr/>
          <p:nvPr/>
        </p:nvSpPr>
        <p:spPr>
          <a:xfrm>
            <a:off x="4013420" y="759034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m para empreen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227" y="-3536"/>
            <a:ext cx="11274806" cy="684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tângulo 23"/>
          <p:cNvSpPr/>
          <p:nvPr/>
        </p:nvSpPr>
        <p:spPr>
          <a:xfrm>
            <a:off x="2634143" y="1231091"/>
            <a:ext cx="8816829" cy="537451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pt-BR" sz="2100" dirty="0"/>
          </a:p>
        </p:txBody>
      </p:sp>
      <p:sp>
        <p:nvSpPr>
          <p:cNvPr id="12" name="Retângulo 11">
            <a:hlinkClick r:id="rId4" action="ppaction://hlinksldjump"/>
          </p:cNvPr>
          <p:cNvSpPr/>
          <p:nvPr/>
        </p:nvSpPr>
        <p:spPr>
          <a:xfrm>
            <a:off x="4028213" y="290053"/>
            <a:ext cx="3730132" cy="482584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pt-BR" sz="7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SEI 2016</a:t>
            </a:r>
            <a:endParaRPr lang="pt-BR" sz="7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9357220" y="6423045"/>
            <a:ext cx="2743200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6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44622" y="3554116"/>
            <a:ext cx="1862349" cy="74662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Tópicos da pesquisa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44622" y="2457976"/>
            <a:ext cx="1862349" cy="721453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Metodologia</a:t>
            </a:r>
            <a:endParaRPr lang="pt-BR" sz="20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44622" y="5908228"/>
            <a:ext cx="1862349" cy="69738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Resultados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36233" y="4745629"/>
            <a:ext cx="1870738" cy="7273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Perfil dos entrevistados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36228" y="1231091"/>
            <a:ext cx="1870743" cy="79058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Objetivo da pesquisa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341431"/>
              </p:ext>
            </p:extLst>
          </p:nvPr>
        </p:nvGraphicFramePr>
        <p:xfrm>
          <a:off x="3135313" y="1784622"/>
          <a:ext cx="7569039" cy="4351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687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02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1306"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Não confirmados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>
                    <a:solidFill>
                      <a:srgbClr val="B48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Internet - SEI Comprar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0,1%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Internet - SEI Controlar o Meu Dinheiro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1,1%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Internet - SEI Empreender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0,1%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Internet - SEI Planejar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0,1%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Internet - SEI Unir Forças para Melhorar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0,1%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Presencial - Palestra de sensibilização do SEI Administrar-Kit aprender a empreender serviços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0,1%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Presencial - SEI Administrar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0,0%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Presencial - SEI Clicar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0,0%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Presencial - SEI Comprar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0,2%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Presencial - SEI Controlar o Meu Dinheiro 1º Encontro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0,6%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Presencial - SEI Controlar o Meu Dinheiro 2º Encontro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0,0%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Presencial - SEI Crescer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0,1%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Presencial - SEI Empreender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0,2%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Presencial - SEI Formar Preço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0,4%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Presencial - SEI Planejar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1,1%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Presencial - SEI Unir Forças para Melhorar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0,1%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Presencial - SEI Vender!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0,7%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SMS - SEI Controlar meu Dinheiro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0,1%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SMS - SEI Unir Forças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0,0%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SMS - SEI Vender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0,2%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Kit Educativo - Aprender a Empreender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0,1%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Kit Educativo - Boas Vendas! Como vender mais e melhor no varejo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1,5%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Total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Segoe UI Symbol" pitchFamily="34" charset="0"/>
                          <a:ea typeface="Segoe UI Symbol" pitchFamily="34" charset="0"/>
                        </a:rPr>
                        <a:t>7,0%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itchFamily="34" charset="0"/>
                        <a:ea typeface="Segoe UI Symbol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3003259" y="1401493"/>
            <a:ext cx="27921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pt-BR" sz="1400" b="1" dirty="0" smtClean="0">
                <a:latin typeface="Segoe UI Symbol" pitchFamily="34" charset="0"/>
                <a:ea typeface="Segoe UI Symbol" pitchFamily="34" charset="0"/>
              </a:rPr>
              <a:t>Controle por curso do SEI</a:t>
            </a:r>
            <a:endParaRPr lang="pt-BR" sz="1400" dirty="0">
              <a:latin typeface="Segoe UI Symbol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2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60</a:t>
            </a:fld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065283"/>
              </p:ext>
            </p:extLst>
          </p:nvPr>
        </p:nvGraphicFramePr>
        <p:xfrm>
          <a:off x="305162" y="294551"/>
          <a:ext cx="11542280" cy="6301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5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94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04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11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76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06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2041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572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8483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4090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6139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90114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68059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Média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8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43,0%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8,5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MT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47,9%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8,6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43,6%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8,4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PB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49,4%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8,7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47,2%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8,5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PI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52,0%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8,8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PR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43,4%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8,6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RJ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8,6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RN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50,0%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8,4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50,3%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8,7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RR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48,6%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8,6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60,2%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8,9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SC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45,7%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8,6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8,6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SP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45,6%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8,3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TO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42,6%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8,5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10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Q11: 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Dê uma nota de 0 a 10 para o </a:t>
            </a:r>
            <a:r>
              <a:rPr lang="pt-BR" sz="1200" b="1" u="sng" dirty="0">
                <a:latin typeface="Segoe UI Symbol" pitchFamily="34" charset="0"/>
                <a:ea typeface="Segoe UI Symbol" pitchFamily="34" charset="0"/>
              </a:rPr>
              <a:t>tempo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 do curso que fez, sendo que a nota 0 significa “totalmente inadequado” e a nota 10, “totalmente adequado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” (Exceto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SMS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).</a:t>
            </a:r>
            <a:endParaRPr lang="pt-BR" sz="1200" b="1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5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5384" y="6509132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61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Tempo do curso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0" y="6186356"/>
            <a:ext cx="4355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5.264 (Cursos presenciais e a distância)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690117"/>
              </p:ext>
            </p:extLst>
          </p:nvPr>
        </p:nvGraphicFramePr>
        <p:xfrm>
          <a:off x="673096" y="1089025"/>
          <a:ext cx="10807703" cy="46699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56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787399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1087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Comprar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11,4%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18,0%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19,1%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49,3%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7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8,8</a:t>
                      </a:r>
                      <a:endParaRPr lang="pt-BR" sz="1200" dirty="0"/>
                    </a:p>
                  </a:txBody>
                  <a:tcPr marL="5439" marR="5439" marT="5439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7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Controlar o Meu Dinheiro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15,8%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51,8%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7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 smtClean="0">
                          <a:effectLst/>
                        </a:rPr>
                        <a:t>Presencial (1 encontro)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8,6</a:t>
                      </a:r>
                      <a:endParaRPr lang="pt-BR" sz="1200" dirty="0"/>
                    </a:p>
                  </a:txBody>
                  <a:tcPr marL="5439" marR="5439" marT="5439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87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 smtClean="0">
                          <a:effectLst/>
                        </a:rPr>
                        <a:t>Presencial (2 encontro)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8,8</a:t>
                      </a:r>
                      <a:endParaRPr lang="pt-BR" sz="1200" dirty="0"/>
                    </a:p>
                  </a:txBody>
                  <a:tcPr marL="5439" marR="5439" marT="5439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87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Empreender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9,0%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32,4%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6,8%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46,3%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87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8,7</a:t>
                      </a:r>
                      <a:endParaRPr lang="pt-BR" sz="1200" dirty="0"/>
                    </a:p>
                  </a:txBody>
                  <a:tcPr marL="5439" marR="5439" marT="5439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87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Planejar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11,4%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11,4%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12,9%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60,2%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087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087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Unir Forças para Melhorar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11,8%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18,6%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19,1%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46,3%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087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9,1</a:t>
                      </a:r>
                      <a:endParaRPr lang="pt-BR" sz="1200" dirty="0"/>
                    </a:p>
                  </a:txBody>
                  <a:tcPr marL="5439" marR="5439" marT="5439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087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Vender!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7,0%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13,6%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15,8%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6,9%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55,2%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087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8,6</a:t>
                      </a:r>
                      <a:endParaRPr lang="pt-BR" sz="1200" dirty="0"/>
                    </a:p>
                  </a:txBody>
                  <a:tcPr marL="5439" marR="5439" marT="5439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divulgação do SEI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sensibilização do SEI Administrar - Kit aprender a empreender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33,3%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22,2%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44,4%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5439" marR="5439" marT="5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aphicFrame>
        <p:nvGraphicFramePr>
          <p:cNvPr id="47" name="Tabela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672801"/>
              </p:ext>
            </p:extLst>
          </p:nvPr>
        </p:nvGraphicFramePr>
        <p:xfrm>
          <a:off x="2306275" y="852736"/>
          <a:ext cx="9181048" cy="189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95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07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36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88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56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04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949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011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300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045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7817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8656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03339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792057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126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Canal de Mídia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2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6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6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10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NS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NR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21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Q11: 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Dê uma nota de 0 a 10 para o </a:t>
            </a:r>
            <a:r>
              <a:rPr lang="pt-BR" sz="1200" b="1" u="sng" dirty="0">
                <a:latin typeface="Segoe UI Symbol" pitchFamily="34" charset="0"/>
                <a:ea typeface="Segoe UI Symbol" pitchFamily="34" charset="0"/>
              </a:rPr>
              <a:t>tempo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 do curso que fez, sendo que a nota 0 significa “totalmente inadequado” e a nota 10, “totalmente adequado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” (Exceto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SMS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).</a:t>
            </a:r>
            <a:endParaRPr lang="pt-BR" sz="1200" b="1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5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5384" y="6509132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62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Tempo do curso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0" y="6186356"/>
            <a:ext cx="4355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5.264 (Cursos presenciais e a distância)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47" name="Tabela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154808"/>
              </p:ext>
            </p:extLst>
          </p:nvPr>
        </p:nvGraphicFramePr>
        <p:xfrm>
          <a:off x="2306275" y="1246436"/>
          <a:ext cx="9181048" cy="189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95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07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36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88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56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04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949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011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300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045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7817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8656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03339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792057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126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Canal de Mídia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2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6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6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10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NS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NR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313553"/>
              </p:ext>
            </p:extLst>
          </p:nvPr>
        </p:nvGraphicFramePr>
        <p:xfrm>
          <a:off x="571496" y="1495425"/>
          <a:ext cx="10947409" cy="3791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72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812805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725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sensibilização do SEI Administrar-Kit aprender a empreender serviços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28,9%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37,8%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33,3%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5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sensibilização do SEI Vender - kit Boas Vendas!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5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Administrar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12,2%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7,7%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72,1%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5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Clicar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7,5%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7,4%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19,3%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24,9%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34,9%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5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Crescer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7,0%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12,4%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16,3%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51,6%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5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Formar Preço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10,6%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24,5%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10,6%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41,0%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0,5%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5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Inovar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7,7%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6,0%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6,0%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11,0%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14,6%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44,8%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252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Aprender a Empreender</a:t>
                      </a:r>
                    </a:p>
                  </a:txBody>
                  <a:tcPr marL="3626" marR="3626" marT="362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Kit Educativo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252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Aprender a Empreender - Serviços</a:t>
                      </a:r>
                    </a:p>
                  </a:txBody>
                  <a:tcPr marL="3626" marR="3626" marT="362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Kit Educativo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252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Boas Vendas! Como vender mais e melhor no varejo</a:t>
                      </a:r>
                    </a:p>
                  </a:txBody>
                  <a:tcPr marL="3626" marR="3626" marT="362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Kit Educativo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26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Q11.1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. Qual o motivo dessa nota?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8986934"/>
              </p:ext>
            </p:extLst>
          </p:nvPr>
        </p:nvGraphicFramePr>
        <p:xfrm>
          <a:off x="846365" y="2272168"/>
          <a:ext cx="10499270" cy="3567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318782" y="1583892"/>
            <a:ext cx="11409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A grande maioria dos entrevistados que consideraram o tempo de curso inadequado (80%), acredita que o curso deveria ter maior duração.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63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Motivos para considerar o tempo inadequado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0" y="6186356"/>
            <a:ext cx="7004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557 (Somente para aqueles que consideraram o tempo de curso inadequado). 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831694"/>
              </p:ext>
            </p:extLst>
          </p:nvPr>
        </p:nvGraphicFramePr>
        <p:xfrm>
          <a:off x="318782" y="2506003"/>
          <a:ext cx="11405531" cy="3357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aixaDeTexto 18"/>
          <p:cNvSpPr txBox="1"/>
          <p:nvPr/>
        </p:nvSpPr>
        <p:spPr>
          <a:xfrm>
            <a:off x="10775741" y="2679003"/>
            <a:ext cx="88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/>
              <a:t>80,0%</a:t>
            </a:r>
            <a:endParaRPr lang="pt-BR" sz="16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913133" y="3296159"/>
            <a:ext cx="88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/>
              <a:t>3,0%</a:t>
            </a:r>
            <a:endParaRPr lang="pt-BR" sz="1600" dirty="0"/>
          </a:p>
        </p:txBody>
      </p:sp>
      <p:sp>
        <p:nvSpPr>
          <p:cNvPr id="20" name="CaixaDeTexto 18"/>
          <p:cNvSpPr txBox="1"/>
          <p:nvPr/>
        </p:nvSpPr>
        <p:spPr>
          <a:xfrm>
            <a:off x="4087500" y="2974383"/>
            <a:ext cx="88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/>
              <a:t>4,0%</a:t>
            </a:r>
            <a:endParaRPr lang="pt-BR" sz="1600" dirty="0"/>
          </a:p>
        </p:txBody>
      </p:sp>
      <p:sp>
        <p:nvSpPr>
          <p:cNvPr id="23" name="CaixaDeTexto 18"/>
          <p:cNvSpPr txBox="1"/>
          <p:nvPr/>
        </p:nvSpPr>
        <p:spPr>
          <a:xfrm>
            <a:off x="3913133" y="3588177"/>
            <a:ext cx="88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/>
              <a:t>3,0%</a:t>
            </a:r>
            <a:endParaRPr lang="pt-BR" sz="1600" dirty="0"/>
          </a:p>
        </p:txBody>
      </p:sp>
      <p:sp>
        <p:nvSpPr>
          <p:cNvPr id="24" name="CaixaDeTexto 18"/>
          <p:cNvSpPr txBox="1"/>
          <p:nvPr/>
        </p:nvSpPr>
        <p:spPr>
          <a:xfrm>
            <a:off x="3828640" y="3893175"/>
            <a:ext cx="88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/>
              <a:t>2,0%</a:t>
            </a:r>
            <a:endParaRPr lang="pt-BR" sz="1600" dirty="0"/>
          </a:p>
        </p:txBody>
      </p:sp>
      <p:sp>
        <p:nvSpPr>
          <p:cNvPr id="25" name="CaixaDeTexto 18"/>
          <p:cNvSpPr txBox="1"/>
          <p:nvPr/>
        </p:nvSpPr>
        <p:spPr>
          <a:xfrm>
            <a:off x="3828640" y="4203594"/>
            <a:ext cx="88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/>
              <a:t>2,0%</a:t>
            </a:r>
            <a:endParaRPr lang="pt-BR" sz="1600" dirty="0"/>
          </a:p>
        </p:txBody>
      </p:sp>
      <p:sp>
        <p:nvSpPr>
          <p:cNvPr id="26" name="CaixaDeTexto 18"/>
          <p:cNvSpPr txBox="1"/>
          <p:nvPr/>
        </p:nvSpPr>
        <p:spPr>
          <a:xfrm>
            <a:off x="3824430" y="4508592"/>
            <a:ext cx="88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/>
              <a:t>2,0%</a:t>
            </a:r>
            <a:endParaRPr lang="pt-BR" sz="1600" dirty="0"/>
          </a:p>
        </p:txBody>
      </p:sp>
      <p:sp>
        <p:nvSpPr>
          <p:cNvPr id="27" name="CaixaDeTexto 18"/>
          <p:cNvSpPr txBox="1"/>
          <p:nvPr/>
        </p:nvSpPr>
        <p:spPr>
          <a:xfrm>
            <a:off x="3792330" y="5128388"/>
            <a:ext cx="88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/>
              <a:t>1,0%</a:t>
            </a:r>
            <a:endParaRPr lang="pt-BR" sz="1600" dirty="0"/>
          </a:p>
        </p:txBody>
      </p:sp>
      <p:sp>
        <p:nvSpPr>
          <p:cNvPr id="28" name="CaixaDeTexto 18"/>
          <p:cNvSpPr txBox="1"/>
          <p:nvPr/>
        </p:nvSpPr>
        <p:spPr>
          <a:xfrm>
            <a:off x="3820220" y="4837485"/>
            <a:ext cx="88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/>
              <a:t>2,0%</a:t>
            </a:r>
            <a:endParaRPr lang="pt-BR" sz="1600" dirty="0"/>
          </a:p>
        </p:txBody>
      </p:sp>
      <p:sp>
        <p:nvSpPr>
          <p:cNvPr id="29" name="CaixaDeTexto 18"/>
          <p:cNvSpPr txBox="1"/>
          <p:nvPr/>
        </p:nvSpPr>
        <p:spPr>
          <a:xfrm>
            <a:off x="3764440" y="5466942"/>
            <a:ext cx="88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/>
              <a:t>1,0%</a:t>
            </a:r>
            <a:endParaRPr lang="pt-BR" sz="1600" dirty="0"/>
          </a:p>
        </p:txBody>
      </p:sp>
      <p:sp>
        <p:nvSpPr>
          <p:cNvPr id="31" name="Retângulo 30"/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32" name="Conector reto 31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>
            <a:hlinkClick r:id="rId4" action="ppaction://hlinksldjump"/>
          </p:cNvPr>
          <p:cNvSpPr/>
          <p:nvPr/>
        </p:nvSpPr>
        <p:spPr>
          <a:xfrm>
            <a:off x="2793677" y="752959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4" name="Retângulo 33">
            <a:hlinkClick r:id="rId5" action="ppaction://hlinksldjump"/>
          </p:cNvPr>
          <p:cNvSpPr/>
          <p:nvPr/>
        </p:nvSpPr>
        <p:spPr>
          <a:xfrm>
            <a:off x="1562131" y="75498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05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Q11.1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. Qual o motivo dessa nota?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64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Motivos para considerar o tempo inadequado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0" y="6186356"/>
            <a:ext cx="7004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557 (Somente para aqueles que consideraram o tempo de curso inadequado). 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1" name="Retângulo 30">
            <a:hlinkClick r:id="rId2" action="ppaction://hlinksldjump"/>
          </p:cNvPr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32" name="Conector reto 31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>
            <a:hlinkClick r:id="rId2" action="ppaction://hlinksldjump"/>
          </p:cNvPr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34" name="Conector reto 33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>
            <a:hlinkClick r:id="rId3" action="ppaction://hlinksldjump"/>
          </p:cNvPr>
          <p:cNvSpPr/>
          <p:nvPr/>
        </p:nvSpPr>
        <p:spPr>
          <a:xfrm>
            <a:off x="2781874" y="753750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6" name="Retângulo 35">
            <a:hlinkClick r:id="rId4" action="ppaction://hlinksldjump"/>
          </p:cNvPr>
          <p:cNvSpPr/>
          <p:nvPr/>
        </p:nvSpPr>
        <p:spPr>
          <a:xfrm>
            <a:off x="1553782" y="753750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7" name="Retângulo 36">
            <a:hlinkClick r:id="rId3" action="ppaction://hlinksldjump"/>
          </p:cNvPr>
          <p:cNvSpPr/>
          <p:nvPr/>
        </p:nvSpPr>
        <p:spPr>
          <a:xfrm>
            <a:off x="2785328" y="759034"/>
            <a:ext cx="1231546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38" name="Gráfico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386882"/>
              </p:ext>
            </p:extLst>
          </p:nvPr>
        </p:nvGraphicFramePr>
        <p:xfrm>
          <a:off x="321431" y="3005355"/>
          <a:ext cx="1156841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CaixaDeTexto 38"/>
          <p:cNvSpPr txBox="1"/>
          <p:nvPr/>
        </p:nvSpPr>
        <p:spPr>
          <a:xfrm>
            <a:off x="495893" y="1875967"/>
            <a:ext cx="11219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Quanto aos motivos para não considerar a duração do curso adequada, em todos os canais de mídia aponta-se que a carga horária dos cursos deveria ser maior. 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12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Q11.1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. Qual o motivo dessa nota?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757305"/>
              </p:ext>
            </p:extLst>
          </p:nvPr>
        </p:nvGraphicFramePr>
        <p:xfrm>
          <a:off x="846365" y="2272168"/>
          <a:ext cx="10499270" cy="3567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65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Motivos para considerar o tempo inadequado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0" y="6186356"/>
            <a:ext cx="7004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557 (Somente para aqueles que consideraram o tempo de curso inadequado). 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34" name="Tabe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82092"/>
              </p:ext>
            </p:extLst>
          </p:nvPr>
        </p:nvGraphicFramePr>
        <p:xfrm>
          <a:off x="318783" y="1460741"/>
          <a:ext cx="11515408" cy="450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14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54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54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94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92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3245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7944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2041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6260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1561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68059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Carga horária maior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Curso pouco prático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Aprofundar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</a:rPr>
                        <a:t> conteúdo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Curso sem novidades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Local/ Infraestrutura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Carga horária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</a:rPr>
                        <a:t> menor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Conteúdo deficiente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Outro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NS/NL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AC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AL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AM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AP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BA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CE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DF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ES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GO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MG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1" name="Retângulo 10">
            <a:hlinkClick r:id="rId3" action="ppaction://hlinksldjump"/>
          </p:cNvPr>
          <p:cNvSpPr/>
          <p:nvPr/>
        </p:nvSpPr>
        <p:spPr>
          <a:xfrm>
            <a:off x="318782" y="763373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2793677" y="753750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5" name="Retângulo 14">
            <a:hlinkClick r:id="rId4" action="ppaction://hlinksldjump"/>
          </p:cNvPr>
          <p:cNvSpPr/>
          <p:nvPr/>
        </p:nvSpPr>
        <p:spPr>
          <a:xfrm>
            <a:off x="1562131" y="75903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41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66</a:t>
            </a:fld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462695"/>
              </p:ext>
            </p:extLst>
          </p:nvPr>
        </p:nvGraphicFramePr>
        <p:xfrm>
          <a:off x="198786" y="201787"/>
          <a:ext cx="11781178" cy="636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3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7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11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22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119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324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5172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8546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0114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5537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7586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68059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Carga horária maior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Curso pouco prático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Aprofundar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</a:rPr>
                        <a:t> conteúdo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Curso sem novidades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Local/ Infraestrutura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Carga horária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</a:rPr>
                        <a:t> menor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Conteúdo deficiente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Outro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NS/NL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MT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PB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PI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PR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RJ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RN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RR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SC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SP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TO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50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974034"/>
              </p:ext>
            </p:extLst>
          </p:nvPr>
        </p:nvGraphicFramePr>
        <p:xfrm>
          <a:off x="402672" y="2306972"/>
          <a:ext cx="11367082" cy="3791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" name="Retângulo 54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Q9: 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O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que o(a) Sr.(a) gostaria de ter visto no 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curso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 e não viu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? (Exceto SMS) </a:t>
            </a:r>
            <a:endParaRPr lang="pt-BR" sz="1200" b="1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318782" y="1265483"/>
            <a:ext cx="11450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A maioria dos entrevistados (65,4%) aponta que encontrou no curso tudo que buscava. </a:t>
            </a:r>
          </a:p>
          <a:p>
            <a:pPr algn="ctr"/>
            <a:endParaRPr lang="pt-BR" dirty="0" smtClean="0">
              <a:latin typeface="Segoe UI Symbol" pitchFamily="34" charset="0"/>
              <a:ea typeface="Segoe UI Symbol" pitchFamily="34" charset="0"/>
            </a:endParaRPr>
          </a:p>
          <a:p>
            <a:pPr algn="ctr"/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Parte dos candidatos (6,2%) gostaria de ter visto conteúdos específicos voltados para cada área de negócio.</a:t>
            </a:r>
          </a:p>
        </p:txBody>
      </p:sp>
      <p:sp>
        <p:nvSpPr>
          <p:cNvPr id="5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5384" y="6492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67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O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 que gostaria de ter visto no curso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6186356"/>
            <a:ext cx="4355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5.264 (Cursos presenciais e a distância)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3" name="CaixaDeTexto 18"/>
          <p:cNvSpPr txBox="1"/>
          <p:nvPr/>
        </p:nvSpPr>
        <p:spPr>
          <a:xfrm>
            <a:off x="10882558" y="2402114"/>
            <a:ext cx="88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/>
              <a:t>65,4%</a:t>
            </a:r>
            <a:endParaRPr lang="pt-BR" sz="16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971856" y="2923665"/>
            <a:ext cx="88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/>
              <a:t>6,2%</a:t>
            </a:r>
            <a:endParaRPr lang="pt-BR" sz="1600" dirty="0"/>
          </a:p>
        </p:txBody>
      </p:sp>
      <p:sp>
        <p:nvSpPr>
          <p:cNvPr id="15" name="CaixaDeTexto 18"/>
          <p:cNvSpPr txBox="1"/>
          <p:nvPr/>
        </p:nvSpPr>
        <p:spPr>
          <a:xfrm>
            <a:off x="4372466" y="2656253"/>
            <a:ext cx="88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/>
              <a:t>9,8%</a:t>
            </a:r>
            <a:endParaRPr lang="pt-BR" sz="1600" dirty="0"/>
          </a:p>
        </p:txBody>
      </p:sp>
      <p:sp>
        <p:nvSpPr>
          <p:cNvPr id="16" name="CaixaDeTexto 18"/>
          <p:cNvSpPr txBox="1"/>
          <p:nvPr/>
        </p:nvSpPr>
        <p:spPr>
          <a:xfrm>
            <a:off x="3664543" y="3185506"/>
            <a:ext cx="88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/>
              <a:t>3,9%</a:t>
            </a:r>
            <a:endParaRPr lang="pt-BR" sz="1600" dirty="0"/>
          </a:p>
        </p:txBody>
      </p:sp>
      <p:sp>
        <p:nvSpPr>
          <p:cNvPr id="17" name="CaixaDeTexto 18"/>
          <p:cNvSpPr txBox="1"/>
          <p:nvPr/>
        </p:nvSpPr>
        <p:spPr>
          <a:xfrm>
            <a:off x="3592550" y="3423391"/>
            <a:ext cx="88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/>
              <a:t>3,1%</a:t>
            </a:r>
            <a:endParaRPr lang="pt-BR" sz="1600" dirty="0"/>
          </a:p>
        </p:txBody>
      </p:sp>
      <p:sp>
        <p:nvSpPr>
          <p:cNvPr id="18" name="CaixaDeTexto 18"/>
          <p:cNvSpPr txBox="1"/>
          <p:nvPr/>
        </p:nvSpPr>
        <p:spPr>
          <a:xfrm>
            <a:off x="3567383" y="3674864"/>
            <a:ext cx="88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/>
              <a:t>3,0%</a:t>
            </a:r>
            <a:endParaRPr lang="pt-BR" sz="16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567383" y="3937917"/>
            <a:ext cx="88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/>
              <a:t>2,9%</a:t>
            </a:r>
            <a:endParaRPr lang="pt-BR" sz="1600" dirty="0"/>
          </a:p>
        </p:txBody>
      </p:sp>
      <p:sp>
        <p:nvSpPr>
          <p:cNvPr id="20" name="CaixaDeTexto 18"/>
          <p:cNvSpPr txBox="1"/>
          <p:nvPr/>
        </p:nvSpPr>
        <p:spPr>
          <a:xfrm>
            <a:off x="3409769" y="4459432"/>
            <a:ext cx="88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/>
              <a:t>1,4%</a:t>
            </a:r>
            <a:endParaRPr lang="pt-BR" sz="1600" dirty="0"/>
          </a:p>
        </p:txBody>
      </p:sp>
      <p:sp>
        <p:nvSpPr>
          <p:cNvPr id="21" name="CaixaDeTexto 18"/>
          <p:cNvSpPr txBox="1"/>
          <p:nvPr/>
        </p:nvSpPr>
        <p:spPr>
          <a:xfrm>
            <a:off x="3485270" y="4192580"/>
            <a:ext cx="88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/>
              <a:t>2,0%</a:t>
            </a:r>
            <a:endParaRPr lang="pt-BR" sz="1600" dirty="0"/>
          </a:p>
        </p:txBody>
      </p:sp>
      <p:sp>
        <p:nvSpPr>
          <p:cNvPr id="22" name="CaixaDeTexto 18"/>
          <p:cNvSpPr txBox="1"/>
          <p:nvPr/>
        </p:nvSpPr>
        <p:spPr>
          <a:xfrm>
            <a:off x="3335311" y="4722484"/>
            <a:ext cx="88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/>
              <a:t>0,8%</a:t>
            </a:r>
            <a:endParaRPr lang="pt-BR" sz="1600" dirty="0"/>
          </a:p>
        </p:txBody>
      </p:sp>
      <p:sp>
        <p:nvSpPr>
          <p:cNvPr id="26" name="CaixaDeTexto 18"/>
          <p:cNvSpPr txBox="1"/>
          <p:nvPr/>
        </p:nvSpPr>
        <p:spPr>
          <a:xfrm>
            <a:off x="3319220" y="4964047"/>
            <a:ext cx="88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/>
              <a:t>0,6%</a:t>
            </a:r>
            <a:endParaRPr lang="pt-BR" sz="1600" dirty="0"/>
          </a:p>
        </p:txBody>
      </p:sp>
      <p:sp>
        <p:nvSpPr>
          <p:cNvPr id="27" name="CaixaDeTexto 18"/>
          <p:cNvSpPr txBox="1"/>
          <p:nvPr/>
        </p:nvSpPr>
        <p:spPr>
          <a:xfrm>
            <a:off x="3300996" y="5218589"/>
            <a:ext cx="88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/>
              <a:t>0,5%</a:t>
            </a:r>
            <a:endParaRPr lang="pt-BR" sz="1600" dirty="0"/>
          </a:p>
        </p:txBody>
      </p:sp>
      <p:sp>
        <p:nvSpPr>
          <p:cNvPr id="28" name="CaixaDeTexto 18"/>
          <p:cNvSpPr txBox="1"/>
          <p:nvPr/>
        </p:nvSpPr>
        <p:spPr>
          <a:xfrm>
            <a:off x="3300996" y="5471634"/>
            <a:ext cx="88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/>
              <a:t>0,4%</a:t>
            </a:r>
            <a:endParaRPr lang="pt-BR" sz="1600" dirty="0"/>
          </a:p>
        </p:txBody>
      </p:sp>
      <p:sp>
        <p:nvSpPr>
          <p:cNvPr id="24" name="Retângulo 23"/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29" name="Conector reto 28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hlinkClick r:id="rId3" action="ppaction://hlinksldjump"/>
          </p:cNvPr>
          <p:cNvSpPr/>
          <p:nvPr/>
        </p:nvSpPr>
        <p:spPr>
          <a:xfrm>
            <a:off x="2793677" y="752959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1" name="Retângulo 30">
            <a:hlinkClick r:id="rId4" action="ppaction://hlinksldjump"/>
          </p:cNvPr>
          <p:cNvSpPr/>
          <p:nvPr/>
        </p:nvSpPr>
        <p:spPr>
          <a:xfrm>
            <a:off x="1562131" y="75498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2" name="Retângulo 31">
            <a:hlinkClick r:id="rId5" action="ppaction://hlinksldjump"/>
          </p:cNvPr>
          <p:cNvSpPr/>
          <p:nvPr/>
        </p:nvSpPr>
        <p:spPr>
          <a:xfrm>
            <a:off x="4013420" y="759034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19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Q9: 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O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que o(a) Sr.(a) gostaria de ter visto no 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curso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 e não viu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? (Exceto SMS) </a:t>
            </a:r>
            <a:endParaRPr lang="pt-BR" sz="1200" b="1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5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5384" y="6492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68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O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 que gostaria de ter visto no curso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6186356"/>
            <a:ext cx="4355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5.264 (Cursos presenciais e a distância)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4" name="Retângulo 23">
            <a:hlinkClick r:id="rId2" action="ppaction://hlinksldjump"/>
          </p:cNvPr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29" name="Conector reto 28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hlinkClick r:id="rId2" action="ppaction://hlinksldjump"/>
          </p:cNvPr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31" name="Conector reto 30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hlinkClick r:id="rId3" action="ppaction://hlinksldjump"/>
          </p:cNvPr>
          <p:cNvSpPr/>
          <p:nvPr/>
        </p:nvSpPr>
        <p:spPr>
          <a:xfrm>
            <a:off x="2781874" y="753750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3" name="Retângulo 32">
            <a:hlinkClick r:id="rId4" action="ppaction://hlinksldjump"/>
          </p:cNvPr>
          <p:cNvSpPr/>
          <p:nvPr/>
        </p:nvSpPr>
        <p:spPr>
          <a:xfrm>
            <a:off x="1553782" y="753750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4" name="Retângulo 33">
            <a:hlinkClick r:id="rId5" action="ppaction://hlinksldjump"/>
          </p:cNvPr>
          <p:cNvSpPr/>
          <p:nvPr/>
        </p:nvSpPr>
        <p:spPr>
          <a:xfrm>
            <a:off x="2785328" y="759034"/>
            <a:ext cx="1231546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35" name="Gráfico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602936"/>
              </p:ext>
            </p:extLst>
          </p:nvPr>
        </p:nvGraphicFramePr>
        <p:xfrm>
          <a:off x="197668" y="2585317"/>
          <a:ext cx="11766037" cy="3328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6" name="CaixaDeTexto 35"/>
          <p:cNvSpPr txBox="1"/>
          <p:nvPr/>
        </p:nvSpPr>
        <p:spPr>
          <a:xfrm>
            <a:off x="486253" y="1541245"/>
            <a:ext cx="11219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Assim como no cenário nacional, no recorte por canal de mídia, observa-se que em todos os entrevistados viram tudo que procuravam, no entanto, uma parcela dos entrevistados gostaria de ver cursos específicos para a sua área de atuação.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5" name="Retângulo 14">
            <a:hlinkClick r:id="rId7" action="ppaction://hlinksldjump"/>
          </p:cNvPr>
          <p:cNvSpPr/>
          <p:nvPr/>
        </p:nvSpPr>
        <p:spPr>
          <a:xfrm>
            <a:off x="4013420" y="759034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2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Q9: 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O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que o(a) Sr.(a) gostaria de ter visto no 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curso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 e não viu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? (Exceto SMS) </a:t>
            </a:r>
            <a:endParaRPr lang="pt-BR" sz="1200" b="1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5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5384" y="6492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69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O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 que gostaria de ter visto no curso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6186356"/>
            <a:ext cx="4355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5.264 (Cursos presenciais e a distância)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31" name="Tabe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147663"/>
              </p:ext>
            </p:extLst>
          </p:nvPr>
        </p:nvGraphicFramePr>
        <p:xfrm>
          <a:off x="318782" y="1460741"/>
          <a:ext cx="11752019" cy="467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6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1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48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66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01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29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8546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813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911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6139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4813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9634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3610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4141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368059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Viu tudo que buscava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Cursos específicos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Carga horária maior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Aulas práticas/ técnicas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Aprofundamento conteúdo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Acompanhamento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Conteúdo deficiente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Outros cursos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Sem novidades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Ficou com dúvidas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Outro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NS/NL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AC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76,7%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AL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66,7%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AM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67,6%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AP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71,1%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BA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66,5%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CE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71,3%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DF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61,8%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ES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67,6%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GO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70,7%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MG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60,3%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1" name="Retângulo 10">
            <a:hlinkClick r:id="rId2" action="ppaction://hlinksldjump"/>
          </p:cNvPr>
          <p:cNvSpPr/>
          <p:nvPr/>
        </p:nvSpPr>
        <p:spPr>
          <a:xfrm>
            <a:off x="318782" y="763373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2793677" y="753750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4" name="Retângulo 13">
            <a:hlinkClick r:id="rId3" action="ppaction://hlinksldjump"/>
          </p:cNvPr>
          <p:cNvSpPr/>
          <p:nvPr/>
        </p:nvSpPr>
        <p:spPr>
          <a:xfrm>
            <a:off x="1562131" y="75903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013420" y="759034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59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m para empreen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227" y="-3536"/>
            <a:ext cx="11274806" cy="684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tângulo 23"/>
          <p:cNvSpPr/>
          <p:nvPr/>
        </p:nvSpPr>
        <p:spPr>
          <a:xfrm>
            <a:off x="2634143" y="1231091"/>
            <a:ext cx="8816829" cy="537451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pt-BR" sz="2100" dirty="0"/>
          </a:p>
        </p:txBody>
      </p:sp>
      <p:sp>
        <p:nvSpPr>
          <p:cNvPr id="12" name="Retângulo 11">
            <a:hlinkClick r:id="rId4" action="ppaction://hlinksldjump"/>
          </p:cNvPr>
          <p:cNvSpPr/>
          <p:nvPr/>
        </p:nvSpPr>
        <p:spPr>
          <a:xfrm>
            <a:off x="4028213" y="290053"/>
            <a:ext cx="3730132" cy="482584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pt-BR" sz="72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SEI 2016</a:t>
            </a:r>
            <a:endParaRPr lang="pt-BR" sz="7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9382387" y="6423045"/>
            <a:ext cx="2743200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7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44622" y="3562505"/>
            <a:ext cx="1862349" cy="746621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Tópicos da pesquisa</a:t>
            </a:r>
            <a:endParaRPr lang="pt-BR" sz="20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44622" y="2457976"/>
            <a:ext cx="1862349" cy="72145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Metodologia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44622" y="5908228"/>
            <a:ext cx="1862349" cy="69738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Resultados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36233" y="4745629"/>
            <a:ext cx="1870738" cy="7273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Perfil dos entrevistados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36228" y="1231091"/>
            <a:ext cx="1870743" cy="79058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Objetivo da pesquisa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865381" y="2021672"/>
            <a:ext cx="8325534" cy="427809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Segoe UI Symbol" pitchFamily="34" charset="0"/>
                <a:ea typeface="Segoe UI Symbol" pitchFamily="34" charset="0"/>
              </a:rPr>
              <a:t>Áreas de abordagem: </a:t>
            </a:r>
          </a:p>
          <a:p>
            <a:pPr marL="380990" indent="-38099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sz="2000" dirty="0">
                <a:latin typeface="Segoe UI Symbol" pitchFamily="34" charset="0"/>
                <a:ea typeface="Segoe UI Symbol" pitchFamily="34" charset="0"/>
              </a:rPr>
              <a:t>Acesso ao SEI; </a:t>
            </a:r>
            <a:endParaRPr lang="pt-BR" sz="2000" dirty="0" smtClean="0">
              <a:latin typeface="Segoe UI Symbol" pitchFamily="34" charset="0"/>
              <a:ea typeface="Segoe UI Symbol" pitchFamily="34" charset="0"/>
            </a:endParaRPr>
          </a:p>
          <a:p>
            <a:pPr marL="380990" indent="-38099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Segoe UI Symbol" pitchFamily="34" charset="0"/>
                <a:ea typeface="Segoe UI Symbol" pitchFamily="34" charset="0"/>
              </a:rPr>
              <a:t>Satisfação </a:t>
            </a:r>
            <a:r>
              <a:rPr lang="pt-BR" sz="2000" dirty="0">
                <a:latin typeface="Segoe UI Symbol" pitchFamily="34" charset="0"/>
                <a:ea typeface="Segoe UI Symbol" pitchFamily="34" charset="0"/>
              </a:rPr>
              <a:t>geral, satisfação com o conteúdo, instrução e duração do </a:t>
            </a:r>
            <a:r>
              <a:rPr lang="pt-BR" sz="2000" dirty="0" smtClean="0">
                <a:latin typeface="Segoe UI Symbol" pitchFamily="34" charset="0"/>
                <a:ea typeface="Segoe UI Symbol" pitchFamily="34" charset="0"/>
              </a:rPr>
              <a:t>curso</a:t>
            </a:r>
            <a:r>
              <a:rPr lang="pt-BR" sz="2000" dirty="0">
                <a:latin typeface="Segoe UI Symbol" pitchFamily="34" charset="0"/>
                <a:ea typeface="Segoe UI Symbol" pitchFamily="34" charset="0"/>
              </a:rPr>
              <a:t>; </a:t>
            </a:r>
            <a:endParaRPr lang="pt-BR" sz="2000" dirty="0" smtClean="0">
              <a:latin typeface="Segoe UI Symbol" pitchFamily="34" charset="0"/>
              <a:ea typeface="Segoe UI Symbol" pitchFamily="34" charset="0"/>
            </a:endParaRPr>
          </a:p>
          <a:p>
            <a:pPr marL="380990" indent="-38099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Segoe UI Symbol" pitchFamily="34" charset="0"/>
                <a:ea typeface="Segoe UI Symbol" pitchFamily="34" charset="0"/>
              </a:rPr>
              <a:t>Resultados </a:t>
            </a:r>
            <a:r>
              <a:rPr lang="pt-BR" sz="2000" dirty="0">
                <a:latin typeface="Segoe UI Symbol" pitchFamily="34" charset="0"/>
                <a:ea typeface="Segoe UI Symbol" pitchFamily="34" charset="0"/>
              </a:rPr>
              <a:t>para empresa; </a:t>
            </a:r>
            <a:endParaRPr lang="pt-BR" sz="2000" dirty="0" smtClean="0">
              <a:latin typeface="Segoe UI Symbol" pitchFamily="34" charset="0"/>
              <a:ea typeface="Segoe UI Symbol" pitchFamily="34" charset="0"/>
            </a:endParaRPr>
          </a:p>
          <a:p>
            <a:pPr marL="380990" indent="-38099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Segoe UI Symbol" pitchFamily="34" charset="0"/>
                <a:ea typeface="Segoe UI Symbol" pitchFamily="34" charset="0"/>
              </a:rPr>
              <a:t>Expectativas </a:t>
            </a:r>
            <a:r>
              <a:rPr lang="pt-BR" sz="2000" dirty="0">
                <a:latin typeface="Segoe UI Symbol" pitchFamily="34" charset="0"/>
                <a:ea typeface="Segoe UI Symbol" pitchFamily="34" charset="0"/>
              </a:rPr>
              <a:t>dos clientes com o curso, interesse em outros formatos de cursos, tutoria </a:t>
            </a:r>
            <a:r>
              <a:rPr lang="pt-BR" sz="2000" i="1" dirty="0">
                <a:latin typeface="Segoe UI Symbol" pitchFamily="34" charset="0"/>
                <a:ea typeface="Segoe UI Symbol" pitchFamily="34" charset="0"/>
              </a:rPr>
              <a:t>online</a:t>
            </a:r>
            <a:r>
              <a:rPr lang="pt-BR" sz="2000" dirty="0">
                <a:latin typeface="Segoe UI Symbol" pitchFamily="34" charset="0"/>
                <a:ea typeface="Segoe UI Symbol" pitchFamily="34" charset="0"/>
              </a:rPr>
              <a:t> e recomendação dos cursos </a:t>
            </a:r>
            <a:r>
              <a:rPr lang="pt-BR" sz="2000" dirty="0" smtClean="0">
                <a:latin typeface="Segoe UI Symbol" pitchFamily="34" charset="0"/>
                <a:ea typeface="Segoe UI Symbol" pitchFamily="34" charset="0"/>
              </a:rPr>
              <a:t>SEI</a:t>
            </a:r>
            <a:r>
              <a:rPr lang="pt-BR" sz="2000" dirty="0">
                <a:latin typeface="Segoe UI Symbol" pitchFamily="34" charset="0"/>
                <a:ea typeface="Segoe UI Symbol" pitchFamily="34" charset="0"/>
              </a:rPr>
              <a:t>;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96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70</a:t>
            </a:fld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697338"/>
              </p:ext>
            </p:extLst>
          </p:nvPr>
        </p:nvGraphicFramePr>
        <p:xfrm>
          <a:off x="198786" y="201787"/>
          <a:ext cx="11781175" cy="636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9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5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54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12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69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970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384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813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911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0838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8309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4212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6983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68059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Viu tudo que buscava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Cursos específicos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Carga horária maior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Aulas práticas/ técnicas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Aprofundamento conteúdo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Acompanhamento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Conteúdo deficiente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Outros cursos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Sem novidades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Outro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NS/NL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1,6%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MT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70,0%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PB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64,2%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64,7%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PI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67,8%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PR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70,2%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RJ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64,7%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RN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69,4%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74,1%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RR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73,0%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68,4%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SC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68,0%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SP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56,1%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TO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67,7%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66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Q9: 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O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que o(a) Sr.(a) gostaria de ter visto no 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curso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 e não viu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? (Exceto SMS) </a:t>
            </a:r>
            <a:endParaRPr lang="pt-BR" sz="1200" b="1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5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5384" y="6492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71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O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 que gostaria de ter visto no curso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6186356"/>
            <a:ext cx="4355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5.264 (Cursos presenciais e a distância)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674571"/>
              </p:ext>
            </p:extLst>
          </p:nvPr>
        </p:nvGraphicFramePr>
        <p:xfrm>
          <a:off x="197668" y="759034"/>
          <a:ext cx="11778432" cy="52842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03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72322">
                <a:tc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Canal de Mídia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Acompanhamento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Aprofundamento do conteúdo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Aulas práticas/técnicas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Carga horária maior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Conteúdo deficiente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Sem novidades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Cursos específicos para cada área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Ficou com dúvidas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Outros cursos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Mais </a:t>
                      </a:r>
                      <a:r>
                        <a:rPr lang="pt-BR" sz="1100" b="1" u="none" strike="noStrike" dirty="0" smtClean="0">
                          <a:effectLst/>
                        </a:rPr>
                        <a:t>vídeos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NR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NS/NL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Outro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Viu tudo que buscava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3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Comprar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8,2%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17,3%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58,8%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32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32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Controlar o Meu Dinheiro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17,6%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63,0%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32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 smtClean="0">
                          <a:effectLst/>
                        </a:rPr>
                        <a:t>Presencial</a:t>
                      </a:r>
                      <a:r>
                        <a:rPr lang="pt-BR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pt-BR" sz="1000" b="1" u="none" strike="noStrike" baseline="0" dirty="0" smtClean="0">
                          <a:effectLst/>
                        </a:rPr>
                        <a:t>(1 encontro)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32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 smtClean="0">
                          <a:effectLst/>
                        </a:rPr>
                        <a:t>Presencial</a:t>
                      </a:r>
                      <a:r>
                        <a:rPr lang="pt-BR" sz="1000" b="1" u="none" strike="noStrike" dirty="0" smtClean="0">
                          <a:effectLst/>
                        </a:rPr>
                        <a:t> (2 encontro)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3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Empreender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Internet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7,6%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9,3%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64,0%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232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23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Planejar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0,3%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8,5%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11,2%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smtClean="0">
                          <a:effectLst/>
                        </a:rPr>
                        <a:t>2,7%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65,2%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232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23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Unir Forças para Melhorar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9,9%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6,1%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16,3%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63,3%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232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723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Vender!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10,6%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9,3%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18,9%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46,8%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7232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723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divulgação do SEI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723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sensibilização do SEI Administrar - Kit aprender a empreender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22,2%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77,8%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Q9: 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O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que o(a) Sr.(a) gostaria de ter visto no 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curso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 e não viu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? (Exceto SMS) </a:t>
            </a:r>
            <a:endParaRPr lang="pt-BR" sz="1200" b="1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5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5384" y="6492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72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O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 que gostaria de ter visto no curso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6186356"/>
            <a:ext cx="4355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5.264 (Cursos presenciais e a distância)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766976"/>
              </p:ext>
            </p:extLst>
          </p:nvPr>
        </p:nvGraphicFramePr>
        <p:xfrm>
          <a:off x="197668" y="949534"/>
          <a:ext cx="11778432" cy="506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03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72322">
                <a:tc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Canal de Mídia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Acompanhamento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 smtClean="0">
                          <a:effectLst/>
                        </a:rPr>
                        <a:t>Aprofundamento</a:t>
                      </a:r>
                      <a:r>
                        <a:rPr lang="pt-BR" sz="1100" b="1" u="none" strike="noStrike" baseline="0" dirty="0" smtClean="0">
                          <a:effectLst/>
                        </a:rPr>
                        <a:t> </a:t>
                      </a:r>
                      <a:r>
                        <a:rPr lang="pt-BR" sz="1100" b="1" u="none" strike="noStrike" dirty="0" smtClean="0">
                          <a:effectLst/>
                        </a:rPr>
                        <a:t>conteúdo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Aulas práticas/técnicas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Carga horária maior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Conteúdo deficiente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Sem novidades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Cursos específicos para cada área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Ficou com dúvidas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Outros cursos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Mais </a:t>
                      </a:r>
                      <a:r>
                        <a:rPr lang="pt-BR" sz="1100" b="1" u="none" strike="noStrike" dirty="0" smtClean="0">
                          <a:effectLst/>
                        </a:rPr>
                        <a:t>vídeos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NR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NS/NL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Outro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Viu tudo que buscava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236275"/>
              </p:ext>
            </p:extLst>
          </p:nvPr>
        </p:nvGraphicFramePr>
        <p:xfrm>
          <a:off x="197667" y="1476375"/>
          <a:ext cx="11740332" cy="4333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03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711199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723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sensibilização do SEI Administrar-Kit aprender a empreender serviços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9,0%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91,0%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3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sensibilização do SEI Vender - kit Boas Vendas!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100,0%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3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Administrar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77,2%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3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Clicar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13,4%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11,9%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65,8%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3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Crescer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71,0%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3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Formar Preço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7,3%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8,3%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58,5%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3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Inovar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6,0%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7,7%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7,7%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73,6%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232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Aprender a Empreender</a:t>
                      </a:r>
                    </a:p>
                  </a:txBody>
                  <a:tcPr marL="3616" marR="3616" marT="361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Kit Educativo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232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Aprender a Empreender - Serviços</a:t>
                      </a:r>
                    </a:p>
                  </a:txBody>
                  <a:tcPr marL="3616" marR="3616" marT="361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Kit Educativo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232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Boas Vendas! Como vender mais e melhor no varejo</a:t>
                      </a:r>
                    </a:p>
                  </a:txBody>
                  <a:tcPr marL="3616" marR="3616" marT="361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Kit Educativo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36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 42"/>
          <p:cNvSpPr/>
          <p:nvPr/>
        </p:nvSpPr>
        <p:spPr>
          <a:xfrm>
            <a:off x="6702803" y="3632432"/>
            <a:ext cx="1665514" cy="2218321"/>
          </a:xfrm>
          <a:prstGeom prst="rect">
            <a:avLst/>
          </a:prstGeom>
          <a:solidFill>
            <a:srgbClr val="92D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/>
          <p:cNvSpPr/>
          <p:nvPr/>
        </p:nvSpPr>
        <p:spPr>
          <a:xfrm>
            <a:off x="8365125" y="3238149"/>
            <a:ext cx="1668108" cy="2610319"/>
          </a:xfrm>
          <a:prstGeom prst="rect">
            <a:avLst/>
          </a:prstGeom>
          <a:solidFill>
            <a:srgbClr val="0070C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8" name="Gráfico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131384"/>
              </p:ext>
            </p:extLst>
          </p:nvPr>
        </p:nvGraphicFramePr>
        <p:xfrm>
          <a:off x="420249" y="3087149"/>
          <a:ext cx="11416617" cy="3086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" name="Retângulo 54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Q7: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O(a) Sr. (a) conseguiu pôr em prática no dia a dia do seu negócio o que aprendeu nesse curso? Dê uma nota de 0 a 10, sendo que 0 significa “NÃO PÔS NADA EM PRÁTICA” e nota 10 que “PÔS TODOS OS CONHECIMENTOS EM PRÁTICA”.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856526" y="5100506"/>
            <a:ext cx="5846277" cy="748700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18"/>
          <p:cNvSpPr txBox="1"/>
          <p:nvPr/>
        </p:nvSpPr>
        <p:spPr>
          <a:xfrm>
            <a:off x="983254" y="5304785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2,7%</a:t>
            </a:r>
            <a:endParaRPr lang="pt-BR" sz="1800" dirty="0"/>
          </a:p>
        </p:txBody>
      </p:sp>
      <p:sp>
        <p:nvSpPr>
          <p:cNvPr id="28" name="CaixaDeTexto 18"/>
          <p:cNvSpPr txBox="1"/>
          <p:nvPr/>
        </p:nvSpPr>
        <p:spPr>
          <a:xfrm>
            <a:off x="10955229" y="5449467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0,4%</a:t>
            </a:r>
            <a:endParaRPr lang="pt-BR" sz="1800" dirty="0"/>
          </a:p>
        </p:txBody>
      </p:sp>
      <p:sp>
        <p:nvSpPr>
          <p:cNvPr id="29" name="CaixaDeTexto 18"/>
          <p:cNvSpPr txBox="1"/>
          <p:nvPr/>
        </p:nvSpPr>
        <p:spPr>
          <a:xfrm>
            <a:off x="10125039" y="5419928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0,8%</a:t>
            </a:r>
            <a:endParaRPr lang="pt-BR" sz="1800" dirty="0"/>
          </a:p>
        </p:txBody>
      </p:sp>
      <p:sp>
        <p:nvSpPr>
          <p:cNvPr id="30" name="CaixaDeTexto 18"/>
          <p:cNvSpPr txBox="1"/>
          <p:nvPr/>
        </p:nvSpPr>
        <p:spPr>
          <a:xfrm>
            <a:off x="9245557" y="3174350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31,2%</a:t>
            </a:r>
            <a:endParaRPr lang="pt-BR" sz="1800" dirty="0"/>
          </a:p>
        </p:txBody>
      </p:sp>
      <p:sp>
        <p:nvSpPr>
          <p:cNvPr id="31" name="CaixaDeTexto 18"/>
          <p:cNvSpPr txBox="1"/>
          <p:nvPr/>
        </p:nvSpPr>
        <p:spPr>
          <a:xfrm>
            <a:off x="8389174" y="4470179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13,3%</a:t>
            </a:r>
            <a:endParaRPr lang="pt-BR" sz="1800" dirty="0"/>
          </a:p>
        </p:txBody>
      </p:sp>
      <p:sp>
        <p:nvSpPr>
          <p:cNvPr id="32" name="CaixaDeTexto 18"/>
          <p:cNvSpPr txBox="1"/>
          <p:nvPr/>
        </p:nvSpPr>
        <p:spPr>
          <a:xfrm>
            <a:off x="7536208" y="3674377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23,8%</a:t>
            </a:r>
            <a:endParaRPr lang="pt-BR" sz="1800" dirty="0"/>
          </a:p>
        </p:txBody>
      </p:sp>
      <p:sp>
        <p:nvSpPr>
          <p:cNvPr id="33" name="CaixaDeTexto 18"/>
          <p:cNvSpPr txBox="1"/>
          <p:nvPr/>
        </p:nvSpPr>
        <p:spPr>
          <a:xfrm>
            <a:off x="6720047" y="4364559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14,3%</a:t>
            </a:r>
            <a:endParaRPr lang="pt-BR" sz="1800" dirty="0"/>
          </a:p>
        </p:txBody>
      </p:sp>
      <p:sp>
        <p:nvSpPr>
          <p:cNvPr id="34" name="CaixaDeTexto 18"/>
          <p:cNvSpPr txBox="1"/>
          <p:nvPr/>
        </p:nvSpPr>
        <p:spPr>
          <a:xfrm>
            <a:off x="5937633" y="5109877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4,9%</a:t>
            </a:r>
            <a:endParaRPr lang="pt-BR" sz="1800" dirty="0"/>
          </a:p>
        </p:txBody>
      </p:sp>
      <p:sp>
        <p:nvSpPr>
          <p:cNvPr id="35" name="CaixaDeTexto 18"/>
          <p:cNvSpPr txBox="1"/>
          <p:nvPr/>
        </p:nvSpPr>
        <p:spPr>
          <a:xfrm>
            <a:off x="5121904" y="5063357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6,1%</a:t>
            </a:r>
            <a:endParaRPr lang="pt-BR" sz="1800" dirty="0"/>
          </a:p>
        </p:txBody>
      </p:sp>
      <p:sp>
        <p:nvSpPr>
          <p:cNvPr id="36" name="CaixaDeTexto 18"/>
          <p:cNvSpPr txBox="1"/>
          <p:nvPr/>
        </p:nvSpPr>
        <p:spPr>
          <a:xfrm>
            <a:off x="4283231" y="5411989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1,4%</a:t>
            </a:r>
            <a:endParaRPr lang="pt-BR" sz="1800" dirty="0"/>
          </a:p>
        </p:txBody>
      </p:sp>
      <p:sp>
        <p:nvSpPr>
          <p:cNvPr id="37" name="CaixaDeTexto 18"/>
          <p:cNvSpPr txBox="1"/>
          <p:nvPr/>
        </p:nvSpPr>
        <p:spPr>
          <a:xfrm>
            <a:off x="3448000" y="5460471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0,4%</a:t>
            </a:r>
            <a:endParaRPr lang="pt-BR" sz="1800" dirty="0"/>
          </a:p>
        </p:txBody>
      </p:sp>
      <p:sp>
        <p:nvSpPr>
          <p:cNvPr id="38" name="CaixaDeTexto 18"/>
          <p:cNvSpPr txBox="1"/>
          <p:nvPr/>
        </p:nvSpPr>
        <p:spPr>
          <a:xfrm>
            <a:off x="2650608" y="5465689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0,6%</a:t>
            </a:r>
            <a:endParaRPr lang="pt-BR" sz="1800" dirty="0"/>
          </a:p>
        </p:txBody>
      </p:sp>
      <p:sp>
        <p:nvSpPr>
          <p:cNvPr id="39" name="CaixaDeTexto 18"/>
          <p:cNvSpPr txBox="1"/>
          <p:nvPr/>
        </p:nvSpPr>
        <p:spPr>
          <a:xfrm>
            <a:off x="1844159" y="5526062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0,1%</a:t>
            </a:r>
            <a:endParaRPr lang="pt-BR" sz="1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1668088" y="1475317"/>
            <a:ext cx="926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A maioria dos entrevistados (82,6%) conseguiu por em prática o que aprendeu no curso. 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3164065" y="4660810"/>
            <a:ext cx="1041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F26F78"/>
                </a:solidFill>
              </a:rPr>
              <a:t>16,2%</a:t>
            </a:r>
            <a:endParaRPr lang="pt-BR" sz="2400" dirty="0">
              <a:solidFill>
                <a:srgbClr val="F26F78"/>
              </a:solidFill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7141372" y="3170128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rgbClr val="00B050"/>
                </a:solidFill>
              </a:rPr>
              <a:t>38,1%</a:t>
            </a:r>
            <a:endParaRPr lang="pt-BR" sz="2400" dirty="0">
              <a:solidFill>
                <a:srgbClr val="00B050"/>
              </a:solidFill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8835516" y="2800742"/>
            <a:ext cx="1155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5395D4"/>
                </a:solidFill>
              </a:rPr>
              <a:t>44,5%</a:t>
            </a:r>
            <a:endParaRPr lang="pt-BR" sz="2400" dirty="0">
              <a:solidFill>
                <a:srgbClr val="5395D4"/>
              </a:solidFill>
            </a:endParaRPr>
          </a:p>
        </p:txBody>
      </p:sp>
      <p:sp>
        <p:nvSpPr>
          <p:cNvPr id="5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5384" y="656856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73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Aplicabilidade dos conhecimentos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0" y="6186356"/>
            <a:ext cx="2099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5.473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53" name="Retângulo 52"/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54" name="Conector reto 53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ângulo 58">
            <a:hlinkClick r:id="rId3" action="ppaction://hlinksldjump"/>
          </p:cNvPr>
          <p:cNvSpPr/>
          <p:nvPr/>
        </p:nvSpPr>
        <p:spPr>
          <a:xfrm>
            <a:off x="2793677" y="752959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60" name="Retângulo 59">
            <a:hlinkClick r:id="rId4" action="ppaction://hlinksldjump"/>
          </p:cNvPr>
          <p:cNvSpPr/>
          <p:nvPr/>
        </p:nvSpPr>
        <p:spPr>
          <a:xfrm>
            <a:off x="1562131" y="75498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7" name="Retângulo 46">
            <a:hlinkClick r:id="rId5" action="ppaction://hlinksldjump"/>
          </p:cNvPr>
          <p:cNvSpPr/>
          <p:nvPr/>
        </p:nvSpPr>
        <p:spPr>
          <a:xfrm>
            <a:off x="4013420" y="759034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" name="Retângulo 56"/>
          <p:cNvSpPr/>
          <p:nvPr/>
        </p:nvSpPr>
        <p:spPr>
          <a:xfrm>
            <a:off x="4338381" y="1937428"/>
            <a:ext cx="2415657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Nota média Nacional</a:t>
            </a:r>
            <a:endParaRPr lang="pt-BR" sz="16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58" name="Tabela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549161"/>
              </p:ext>
            </p:extLst>
          </p:nvPr>
        </p:nvGraphicFramePr>
        <p:xfrm>
          <a:off x="4338381" y="2260411"/>
          <a:ext cx="2415658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7829"/>
                <a:gridCol w="1207829"/>
              </a:tblGrid>
              <a:tr h="30339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2017</a:t>
                      </a:r>
                      <a:endParaRPr lang="pt-BR" dirty="0"/>
                    </a:p>
                  </a:txBody>
                  <a:tcPr/>
                </a:tc>
              </a:tr>
              <a:tr h="30339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7,9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8,0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98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Q7: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O(a) Sr. (a) conseguiu pôr em prática no dia a dia do seu negócio o que aprendeu nesse curso? Dê uma nota de 0 a 10, sendo que 0 significa “NÃO PÔS NADA EM PRÁTICA” e nota 10 que “PÔS TODOS OS CONHECIMENTOS EM PRÁTICA”.</a:t>
            </a:r>
          </a:p>
        </p:txBody>
      </p:sp>
      <p:sp>
        <p:nvSpPr>
          <p:cNvPr id="5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5384" y="656856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74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Aplicabilidade dos conhecimentos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0" y="6186356"/>
            <a:ext cx="2099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5.473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53" name="Retângulo 52">
            <a:hlinkClick r:id="rId2" action="ppaction://hlinksldjump"/>
          </p:cNvPr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54" name="Conector reto 53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ângulo 58">
            <a:hlinkClick r:id="rId2" action="ppaction://hlinksldjump"/>
          </p:cNvPr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60" name="Conector reto 59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ângulo 60">
            <a:hlinkClick r:id="rId3" action="ppaction://hlinksldjump"/>
          </p:cNvPr>
          <p:cNvSpPr/>
          <p:nvPr/>
        </p:nvSpPr>
        <p:spPr>
          <a:xfrm>
            <a:off x="2781874" y="753750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62" name="Retângulo 61">
            <a:hlinkClick r:id="rId4" action="ppaction://hlinksldjump"/>
          </p:cNvPr>
          <p:cNvSpPr/>
          <p:nvPr/>
        </p:nvSpPr>
        <p:spPr>
          <a:xfrm>
            <a:off x="1553782" y="753750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63" name="Retângulo 62">
            <a:hlinkClick r:id="rId5" action="ppaction://hlinksldjump"/>
          </p:cNvPr>
          <p:cNvSpPr/>
          <p:nvPr/>
        </p:nvSpPr>
        <p:spPr>
          <a:xfrm>
            <a:off x="2785328" y="759034"/>
            <a:ext cx="1231546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907962"/>
              </p:ext>
            </p:extLst>
          </p:nvPr>
        </p:nvGraphicFramePr>
        <p:xfrm>
          <a:off x="2099806" y="3363986"/>
          <a:ext cx="7765648" cy="16861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1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8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06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84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63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20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5200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5200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5200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5200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5200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5200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5200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237650"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4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6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7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8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9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10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48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1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1,1%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0,1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0,1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0,4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1,0%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4,7%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4,0%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16,0%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27,1%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13,1%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32,4%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1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3,0%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0,1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0,7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0,3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1,2%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6,2%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5,1%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13,5%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24,0%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13,7%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32,4%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1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KIT EDUCATIVO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2,4%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0,6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2,4%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5,9%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5,1%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16,2%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23,8%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14,0%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29,0%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1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5,5%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2,5%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0,6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14,5%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5,3%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18,7%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16,4%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8,6%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27,9%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4" name="CaixaDeTexto 63"/>
          <p:cNvSpPr txBox="1"/>
          <p:nvPr/>
        </p:nvSpPr>
        <p:spPr>
          <a:xfrm>
            <a:off x="486253" y="1860027"/>
            <a:ext cx="11219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No recorte por canal de mídia, o canal de internet foi o melhor avaliado em relação a aplicabilidade dos conhecimento do curso.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5" name="Retângulo 14">
            <a:hlinkClick r:id="rId6" action="ppaction://hlinksldjump"/>
          </p:cNvPr>
          <p:cNvSpPr/>
          <p:nvPr/>
        </p:nvSpPr>
        <p:spPr>
          <a:xfrm>
            <a:off x="4013420" y="759034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2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Q7: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O(a) Sr. (a) conseguiu pôr em prática no dia a dia do seu negócio o que aprendeu nesse curso? Dê uma nota de 0 a 10, sendo que 0 significa “NÃO PÔS NADA EM PRÁTICA” e nota 10 que “PÔS TODOS OS CONHECIMENTOS EM PRÁTICA”.</a:t>
            </a:r>
          </a:p>
        </p:txBody>
      </p:sp>
      <p:sp>
        <p:nvSpPr>
          <p:cNvPr id="5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5384" y="656856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75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Aplicabilidade dos conhecimentos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0" y="6186356"/>
            <a:ext cx="2099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5.473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60" name="Tabela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447806"/>
              </p:ext>
            </p:extLst>
          </p:nvPr>
        </p:nvGraphicFramePr>
        <p:xfrm>
          <a:off x="318778" y="1487245"/>
          <a:ext cx="11594926" cy="4447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7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59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81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76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740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80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5325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2765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92703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80900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68059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Média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8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AC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8,1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AL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27,4%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34,1%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8,2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AM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33,2%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8,1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AP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27,3%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8,2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BA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7,8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CE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31,4%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8,0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DF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7,4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ES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33,8%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8,1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GO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29,7%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7,9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29,0%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7,8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MG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27,8%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7,7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0" name="Retângulo 9">
            <a:hlinkClick r:id="rId2" action="ppaction://hlinksldjump"/>
          </p:cNvPr>
          <p:cNvSpPr/>
          <p:nvPr/>
        </p:nvSpPr>
        <p:spPr>
          <a:xfrm>
            <a:off x="318782" y="763373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2793677" y="753750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1562131" y="75903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4" name="Retângulo 13">
            <a:hlinkClick r:id="rId4" action="ppaction://hlinksldjump"/>
          </p:cNvPr>
          <p:cNvSpPr/>
          <p:nvPr/>
        </p:nvSpPr>
        <p:spPr>
          <a:xfrm>
            <a:off x="4013420" y="759034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11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76</a:t>
            </a:fld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271221"/>
              </p:ext>
            </p:extLst>
          </p:nvPr>
        </p:nvGraphicFramePr>
        <p:xfrm>
          <a:off x="305162" y="294551"/>
          <a:ext cx="11542280" cy="6301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5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94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04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11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76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06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2041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572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8483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4090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6139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90114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68059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Média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8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25,3%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7,8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MT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31,5%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25,6%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7,8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25,7%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31,4%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7,9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PB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24,1%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27,6%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7,9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24,0%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33,6%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8,2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PI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33,0%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8,1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PR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7,7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RJ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24,9%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33,2%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7,9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RN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29,4%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7,9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29,5%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7,9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RR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27,0%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7,6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26,4%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38,4%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8,4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SC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31,5%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8,0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34,6%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8,2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SP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30,7%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7,8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TO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24,1%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25,6%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7,8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89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Q7: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O(a) Sr. (a) conseguiu pôr em prática no dia a dia do seu negócio o que aprendeu nesse curso? Dê uma nota de 0 a 10, sendo que 0 significa “NÃO PÔS NADA EM PRÁTICA” e nota 10 que “PÔS TODOS OS CONHECIMENTOS EM PRÁTICA”.</a:t>
            </a:r>
          </a:p>
        </p:txBody>
      </p:sp>
      <p:sp>
        <p:nvSpPr>
          <p:cNvPr id="5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5384" y="656856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77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197668" y="156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Aplicabilidade dos conhecimentos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0" y="6211756"/>
            <a:ext cx="2099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5.473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557337"/>
              </p:ext>
            </p:extLst>
          </p:nvPr>
        </p:nvGraphicFramePr>
        <p:xfrm>
          <a:off x="596897" y="836613"/>
          <a:ext cx="10896610" cy="53774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18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812807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1295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Comprar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13,4%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23,5%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9,9%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43,8%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5" marR="6475" marT="647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5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5" marR="6475" marT="647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950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Controlar o Meu Dinheiro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Internet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19,0%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21,0%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13,6%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29,8%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5" marR="6475" marT="647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95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Presencial</a:t>
                      </a:r>
                      <a:r>
                        <a:rPr lang="pt-BR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pt-BR" sz="1000" b="1" u="none" strike="noStrike" baseline="0" dirty="0" smtClean="0">
                          <a:effectLst/>
                        </a:rPr>
                        <a:t>(1 encontro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+mj-lt"/>
                        </a:rPr>
                        <a:t>7,8</a:t>
                      </a:r>
                      <a:endParaRPr lang="pt-BR" sz="1200" dirty="0">
                        <a:latin typeface="+mj-lt"/>
                      </a:endParaRPr>
                    </a:p>
                  </a:txBody>
                  <a:tcPr marL="6475" marR="6475" marT="647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95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Presencial </a:t>
                      </a:r>
                      <a:r>
                        <a:rPr lang="pt-BR" sz="1000" b="1" u="none" strike="noStrike" dirty="0" smtClean="0">
                          <a:effectLst/>
                        </a:rPr>
                        <a:t>(2</a:t>
                      </a:r>
                      <a:r>
                        <a:rPr lang="pt-BR" sz="1000" b="1" u="none" strike="noStrike" baseline="0" dirty="0" smtClean="0">
                          <a:effectLst/>
                        </a:rPr>
                        <a:t> encontro)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+mj-lt"/>
                        </a:rPr>
                        <a:t>8,3</a:t>
                      </a:r>
                      <a:endParaRPr lang="pt-BR" sz="1200" dirty="0">
                        <a:latin typeface="+mj-lt"/>
                      </a:endParaRPr>
                    </a:p>
                  </a:txBody>
                  <a:tcPr marL="6475" marR="6475" marT="647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95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SMS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+mj-lt"/>
                        </a:rPr>
                        <a:t>7,4</a:t>
                      </a:r>
                      <a:endParaRPr lang="pt-BR" sz="1200" dirty="0">
                        <a:latin typeface="+mj-lt"/>
                      </a:endParaRPr>
                    </a:p>
                  </a:txBody>
                  <a:tcPr marL="6475" marR="6475" marT="647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95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Empreender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11,9%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34,2%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8,9%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28,4%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5" marR="6475" marT="647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95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5" marR="6475" marT="647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95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Planejar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Internet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16,3%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27,9%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13,5%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31,8%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5" marR="6475" marT="647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295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5" marR="6475" marT="647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950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Unir Forças para Melhorar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Internet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10,5%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41,3%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5" marR="6475" marT="647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295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5" marR="6475" marT="647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295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SMS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5" marR="6475" marT="647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2950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Vender!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13,5%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16,6%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33,1%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5" marR="6475" marT="647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295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+mj-lt"/>
                        </a:rPr>
                        <a:t>8,0</a:t>
                      </a:r>
                      <a:endParaRPr lang="pt-BR" sz="1200" dirty="0">
                        <a:latin typeface="+mj-lt"/>
                      </a:endParaRPr>
                    </a:p>
                  </a:txBody>
                  <a:tcPr marL="6475" marR="6475" marT="647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295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SMS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+mj-lt"/>
                        </a:rPr>
                        <a:t>7,2</a:t>
                      </a:r>
                      <a:endParaRPr lang="pt-BR" sz="1200" dirty="0">
                        <a:latin typeface="+mj-lt"/>
                      </a:endParaRPr>
                    </a:p>
                  </a:txBody>
                  <a:tcPr marL="6475" marR="6475" marT="647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295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divulgação do SEI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50,0%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5" marR="6475" marT="647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295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sensibilização do SEI Administrar - Kit aprender a empreender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22,2%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22,2%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22,2%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22,2%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5" marR="6475" marT="647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graphicFrame>
        <p:nvGraphicFramePr>
          <p:cNvPr id="47" name="Tabela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770963"/>
              </p:ext>
            </p:extLst>
          </p:nvPr>
        </p:nvGraphicFramePr>
        <p:xfrm>
          <a:off x="2306275" y="624136"/>
          <a:ext cx="9181048" cy="189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95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07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36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88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56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04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949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011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300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045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7817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8656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03339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792057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126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Canal de Mídia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2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6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6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10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NS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NR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32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Q7: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O(a) Sr. (a) conseguiu pôr em prática no dia a dia do seu negócio o que aprendeu nesse curso? Dê uma nota de 0 a 10, sendo que 0 significa “NÃO PÔS NADA EM PRÁTICA” e nota 10 que “PÔS TODOS OS CONHECIMENTOS EM PRÁTICA”.</a:t>
            </a:r>
          </a:p>
        </p:txBody>
      </p:sp>
      <p:sp>
        <p:nvSpPr>
          <p:cNvPr id="5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5384" y="656856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78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197668" y="1807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Aplicabilidade dos conhecimentos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0" y="6211756"/>
            <a:ext cx="2099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5.473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47" name="Tabela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447609"/>
              </p:ext>
            </p:extLst>
          </p:nvPr>
        </p:nvGraphicFramePr>
        <p:xfrm>
          <a:off x="2306275" y="1246436"/>
          <a:ext cx="9181048" cy="189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95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07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36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88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56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04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949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011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300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045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7817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8656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03339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792057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126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Canal de Mídia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2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6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6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10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NS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NR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226832"/>
              </p:ext>
            </p:extLst>
          </p:nvPr>
        </p:nvGraphicFramePr>
        <p:xfrm>
          <a:off x="431796" y="1470025"/>
          <a:ext cx="11074397" cy="40428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96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81279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6508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sensibilização do SEI Administrar-Kit aprender a empreender serviços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13,4%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77,6%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sensibilização do SEI Vender - kit Boas </a:t>
                      </a:r>
                      <a:r>
                        <a:rPr lang="pt-BR" sz="1200" b="1" u="none" strike="noStrike" dirty="0" smtClean="0">
                          <a:effectLst/>
                        </a:rPr>
                        <a:t>Vendas!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100,0%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Administrar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21,4%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16,1%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39,2%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Clicar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17,5%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42,4%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8,6%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18,2%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Crescer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12,2%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22,4%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29,9%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Formar Preço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8,2%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16,5%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24,1%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8,7%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29,0%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Inovar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24,0%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38,4%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17,4%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9,2%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626" marR="3626" marT="3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Aprender a Empreender</a:t>
                      </a:r>
                    </a:p>
                  </a:txBody>
                  <a:tcPr marL="3626" marR="3626" marT="362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Kit Educativo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Aprender a Empreender - Serviços</a:t>
                      </a:r>
                    </a:p>
                  </a:txBody>
                  <a:tcPr marL="3626" marR="3626" marT="362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Kit Educativo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252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Boas Vendas! Como vender mais e melhor no varejo</a:t>
                      </a:r>
                    </a:p>
                  </a:txBody>
                  <a:tcPr marL="3626" marR="3626" marT="362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Kit Educativo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6" marR="3626" marT="3626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50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áfico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705049"/>
              </p:ext>
            </p:extLst>
          </p:nvPr>
        </p:nvGraphicFramePr>
        <p:xfrm>
          <a:off x="390434" y="3199528"/>
          <a:ext cx="11487601" cy="2927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3" name="Retângulo 72"/>
          <p:cNvSpPr/>
          <p:nvPr/>
        </p:nvSpPr>
        <p:spPr>
          <a:xfrm>
            <a:off x="8393321" y="3322040"/>
            <a:ext cx="1673678" cy="2484188"/>
          </a:xfrm>
          <a:prstGeom prst="rect">
            <a:avLst/>
          </a:prstGeom>
          <a:solidFill>
            <a:srgbClr val="0070C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Retângulo 71"/>
          <p:cNvSpPr/>
          <p:nvPr/>
        </p:nvSpPr>
        <p:spPr>
          <a:xfrm>
            <a:off x="6686534" y="3674378"/>
            <a:ext cx="1711780" cy="2131850"/>
          </a:xfrm>
          <a:prstGeom prst="rect">
            <a:avLst/>
          </a:prstGeom>
          <a:solidFill>
            <a:srgbClr val="92D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Q8: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O curso que o(a) Sr.(a) fez deu resultados para sua empresa? Melhorou o seu negócio? Dê uma nota de 0 a 10, sendo que a nota 0 significa que "Não deu resultado algum" e a nota 10 que “Deu muitos resultados".</a:t>
            </a:r>
          </a:p>
        </p:txBody>
      </p:sp>
      <p:sp>
        <p:nvSpPr>
          <p:cNvPr id="71" name="Retângulo 70"/>
          <p:cNvSpPr/>
          <p:nvPr/>
        </p:nvSpPr>
        <p:spPr>
          <a:xfrm>
            <a:off x="814888" y="5083728"/>
            <a:ext cx="5871646" cy="721798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CaixaDeTexto 18"/>
          <p:cNvSpPr txBox="1"/>
          <p:nvPr/>
        </p:nvSpPr>
        <p:spPr>
          <a:xfrm>
            <a:off x="934555" y="5280331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2,8%</a:t>
            </a:r>
            <a:endParaRPr lang="pt-BR" sz="1800" dirty="0"/>
          </a:p>
        </p:txBody>
      </p:sp>
      <p:sp>
        <p:nvSpPr>
          <p:cNvPr id="57" name="CaixaDeTexto 18"/>
          <p:cNvSpPr txBox="1"/>
          <p:nvPr/>
        </p:nvSpPr>
        <p:spPr>
          <a:xfrm>
            <a:off x="1779452" y="5427805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0,1%</a:t>
            </a:r>
            <a:endParaRPr lang="pt-BR" sz="1800" dirty="0"/>
          </a:p>
        </p:txBody>
      </p:sp>
      <p:sp>
        <p:nvSpPr>
          <p:cNvPr id="58" name="CaixaDeTexto 18"/>
          <p:cNvSpPr txBox="1"/>
          <p:nvPr/>
        </p:nvSpPr>
        <p:spPr>
          <a:xfrm>
            <a:off x="2618487" y="5418705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0,5%</a:t>
            </a:r>
            <a:endParaRPr lang="pt-BR" sz="1800" dirty="0"/>
          </a:p>
        </p:txBody>
      </p:sp>
      <p:sp>
        <p:nvSpPr>
          <p:cNvPr id="59" name="CaixaDeTexto 18"/>
          <p:cNvSpPr txBox="1"/>
          <p:nvPr/>
        </p:nvSpPr>
        <p:spPr>
          <a:xfrm>
            <a:off x="3443064" y="5416386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0,6%</a:t>
            </a:r>
            <a:endParaRPr lang="pt-BR" sz="1800" dirty="0"/>
          </a:p>
        </p:txBody>
      </p:sp>
      <p:sp>
        <p:nvSpPr>
          <p:cNvPr id="60" name="CaixaDeTexto 18"/>
          <p:cNvSpPr txBox="1"/>
          <p:nvPr/>
        </p:nvSpPr>
        <p:spPr>
          <a:xfrm>
            <a:off x="4290340" y="5398851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1,1%</a:t>
            </a:r>
            <a:endParaRPr lang="pt-BR" sz="1800" dirty="0"/>
          </a:p>
        </p:txBody>
      </p:sp>
      <p:sp>
        <p:nvSpPr>
          <p:cNvPr id="61" name="CaixaDeTexto 18"/>
          <p:cNvSpPr txBox="1"/>
          <p:nvPr/>
        </p:nvSpPr>
        <p:spPr>
          <a:xfrm>
            <a:off x="5120822" y="5054693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5,6%</a:t>
            </a:r>
            <a:endParaRPr lang="pt-BR" sz="1800" dirty="0"/>
          </a:p>
        </p:txBody>
      </p:sp>
      <p:sp>
        <p:nvSpPr>
          <p:cNvPr id="62" name="CaixaDeTexto 18"/>
          <p:cNvSpPr txBox="1"/>
          <p:nvPr/>
        </p:nvSpPr>
        <p:spPr>
          <a:xfrm>
            <a:off x="5962624" y="5116923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4,7%</a:t>
            </a:r>
            <a:endParaRPr lang="pt-BR" sz="1800" dirty="0"/>
          </a:p>
        </p:txBody>
      </p:sp>
      <p:sp>
        <p:nvSpPr>
          <p:cNvPr id="63" name="CaixaDeTexto 18"/>
          <p:cNvSpPr txBox="1"/>
          <p:nvPr/>
        </p:nvSpPr>
        <p:spPr>
          <a:xfrm>
            <a:off x="6724645" y="4472727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13,0%</a:t>
            </a:r>
            <a:endParaRPr lang="pt-BR" sz="1800" dirty="0"/>
          </a:p>
        </p:txBody>
      </p:sp>
      <p:sp>
        <p:nvSpPr>
          <p:cNvPr id="64" name="CaixaDeTexto 18"/>
          <p:cNvSpPr txBox="1"/>
          <p:nvPr/>
        </p:nvSpPr>
        <p:spPr>
          <a:xfrm>
            <a:off x="7544674" y="3839261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22,6%</a:t>
            </a:r>
            <a:endParaRPr lang="pt-BR" sz="1800" dirty="0"/>
          </a:p>
        </p:txBody>
      </p:sp>
      <p:sp>
        <p:nvSpPr>
          <p:cNvPr id="65" name="CaixaDeTexto 18"/>
          <p:cNvSpPr txBox="1"/>
          <p:nvPr/>
        </p:nvSpPr>
        <p:spPr>
          <a:xfrm>
            <a:off x="8402391" y="4516371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13,1%</a:t>
            </a:r>
            <a:endParaRPr lang="pt-BR" sz="1800" dirty="0"/>
          </a:p>
        </p:txBody>
      </p:sp>
      <p:sp>
        <p:nvSpPr>
          <p:cNvPr id="66" name="CaixaDeTexto 18"/>
          <p:cNvSpPr txBox="1"/>
          <p:nvPr/>
        </p:nvSpPr>
        <p:spPr>
          <a:xfrm>
            <a:off x="9247235" y="3090363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33,2%</a:t>
            </a:r>
            <a:endParaRPr lang="pt-BR" sz="1800" dirty="0"/>
          </a:p>
        </p:txBody>
      </p:sp>
      <p:sp>
        <p:nvSpPr>
          <p:cNvPr id="67" name="CaixaDeTexto 18"/>
          <p:cNvSpPr txBox="1"/>
          <p:nvPr/>
        </p:nvSpPr>
        <p:spPr>
          <a:xfrm>
            <a:off x="10143876" y="5323132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1,6%</a:t>
            </a:r>
            <a:endParaRPr lang="pt-BR" sz="1800" dirty="0"/>
          </a:p>
        </p:txBody>
      </p:sp>
      <p:sp>
        <p:nvSpPr>
          <p:cNvPr id="68" name="CaixaDeTexto 18"/>
          <p:cNvSpPr txBox="1"/>
          <p:nvPr/>
        </p:nvSpPr>
        <p:spPr>
          <a:xfrm>
            <a:off x="11001103" y="5370782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1,0%</a:t>
            </a:r>
            <a:endParaRPr lang="pt-BR" sz="1800" dirty="0"/>
          </a:p>
        </p:txBody>
      </p:sp>
      <p:sp>
        <p:nvSpPr>
          <p:cNvPr id="69" name="CaixaDeTexto 68"/>
          <p:cNvSpPr txBox="1"/>
          <p:nvPr/>
        </p:nvSpPr>
        <p:spPr>
          <a:xfrm>
            <a:off x="546121" y="1580031"/>
            <a:ext cx="11099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A maioria dos entrevistados (81,9%) considera que o curso deu algum ou muitos resultados para sua empresa e/ou melhorou seu negócio.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70" name="Retângulo 69"/>
          <p:cNvSpPr/>
          <p:nvPr/>
        </p:nvSpPr>
        <p:spPr>
          <a:xfrm>
            <a:off x="613922" y="2266590"/>
            <a:ext cx="2415657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Média Nacional: 8,1</a:t>
            </a:r>
            <a:endParaRPr lang="pt-BR" sz="16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74" name="Retângulo 73"/>
          <p:cNvSpPr/>
          <p:nvPr/>
        </p:nvSpPr>
        <p:spPr>
          <a:xfrm>
            <a:off x="3276863" y="4633817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rgbClr val="F26F78"/>
                </a:solidFill>
              </a:rPr>
              <a:t>15,4%</a:t>
            </a:r>
            <a:endParaRPr lang="pt-BR" sz="2400" dirty="0">
              <a:solidFill>
                <a:srgbClr val="F26F78"/>
              </a:solidFill>
            </a:endParaRPr>
          </a:p>
        </p:txBody>
      </p:sp>
      <p:sp>
        <p:nvSpPr>
          <p:cNvPr id="75" name="Retângulo 74"/>
          <p:cNvSpPr/>
          <p:nvPr/>
        </p:nvSpPr>
        <p:spPr>
          <a:xfrm>
            <a:off x="7068576" y="3251526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rgbClr val="00B050"/>
                </a:solidFill>
              </a:rPr>
              <a:t>35,6%</a:t>
            </a:r>
            <a:endParaRPr lang="pt-BR" sz="2400" dirty="0">
              <a:solidFill>
                <a:srgbClr val="00B050"/>
              </a:solidFill>
            </a:endParaRPr>
          </a:p>
        </p:txBody>
      </p:sp>
      <p:sp>
        <p:nvSpPr>
          <p:cNvPr id="76" name="Retângulo 75"/>
          <p:cNvSpPr/>
          <p:nvPr/>
        </p:nvSpPr>
        <p:spPr>
          <a:xfrm>
            <a:off x="8813807" y="2720977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rgbClr val="5395D4"/>
                </a:solidFill>
              </a:rPr>
              <a:t>46,3%</a:t>
            </a:r>
            <a:endParaRPr lang="pt-BR" sz="2400" dirty="0">
              <a:solidFill>
                <a:srgbClr val="5395D4"/>
              </a:solidFill>
            </a:endParaRPr>
          </a:p>
        </p:txBody>
      </p:sp>
      <p:sp>
        <p:nvSpPr>
          <p:cNvPr id="3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581154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79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Resultados do curso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0" y="6186356"/>
            <a:ext cx="2099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5.473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36" name="Conector reto 35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hlinkClick r:id="rId3" action="ppaction://hlinksldjump"/>
          </p:cNvPr>
          <p:cNvSpPr/>
          <p:nvPr/>
        </p:nvSpPr>
        <p:spPr>
          <a:xfrm>
            <a:off x="2793677" y="752959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9" name="Retângulo 38">
            <a:hlinkClick r:id="rId4" action="ppaction://hlinksldjump"/>
          </p:cNvPr>
          <p:cNvSpPr/>
          <p:nvPr/>
        </p:nvSpPr>
        <p:spPr>
          <a:xfrm>
            <a:off x="1562131" y="75498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0" name="Retângulo 39">
            <a:hlinkClick r:id="rId5" action="ppaction://hlinksldjump"/>
          </p:cNvPr>
          <p:cNvSpPr/>
          <p:nvPr/>
        </p:nvSpPr>
        <p:spPr>
          <a:xfrm>
            <a:off x="4013420" y="759034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583925" y="2651304"/>
            <a:ext cx="7771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Obs.: Não há como comparar com a pesquisa anterior, pois a escala de 0 a 10 fez parte apenas do questionário deste ano.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85960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m para empreen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227" y="-3536"/>
            <a:ext cx="11274806" cy="684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tângulo 23"/>
          <p:cNvSpPr/>
          <p:nvPr/>
        </p:nvSpPr>
        <p:spPr>
          <a:xfrm>
            <a:off x="2625755" y="1231091"/>
            <a:ext cx="8825218" cy="537451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pt-BR" sz="2100" dirty="0"/>
          </a:p>
        </p:txBody>
      </p:sp>
      <p:sp>
        <p:nvSpPr>
          <p:cNvPr id="12" name="Retângulo 11">
            <a:hlinkClick r:id="rId4" action="ppaction://hlinksldjump"/>
          </p:cNvPr>
          <p:cNvSpPr/>
          <p:nvPr/>
        </p:nvSpPr>
        <p:spPr>
          <a:xfrm>
            <a:off x="4028213" y="290053"/>
            <a:ext cx="3730132" cy="482584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pt-BR" sz="72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SEI 2016</a:t>
            </a:r>
            <a:endParaRPr lang="pt-BR" sz="7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9365609" y="6423045"/>
            <a:ext cx="2743200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8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44622" y="3562505"/>
            <a:ext cx="1862349" cy="74662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Tópicos da pesquisa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44622" y="2457976"/>
            <a:ext cx="1862349" cy="72145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Metodologia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44622" y="5908228"/>
            <a:ext cx="1862349" cy="69738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Resultados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36233" y="4745629"/>
            <a:ext cx="1870738" cy="727300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Perfil dos entrevistados</a:t>
            </a:r>
            <a:endParaRPr lang="pt-BR" sz="20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pic>
        <p:nvPicPr>
          <p:cNvPr id="1032" name="Picture 8" descr="C:\Users\jessica\AppData\Local\Temp\Rar$DIa0.761\0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65" t="26055" r="49848" b="50170"/>
          <a:stretch/>
        </p:blipFill>
        <p:spPr bwMode="auto">
          <a:xfrm>
            <a:off x="3070371" y="2083230"/>
            <a:ext cx="1245765" cy="122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:\Users\jessica\AppData\Local\Temp\Rar$DIa0.761\07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52" t="26055" r="25761" b="50170"/>
          <a:stretch/>
        </p:blipFill>
        <p:spPr bwMode="auto">
          <a:xfrm>
            <a:off x="4374859" y="2083230"/>
            <a:ext cx="1245765" cy="122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436228" y="1231091"/>
            <a:ext cx="1870743" cy="79058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Objetivo da pesquisa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589117" y="3325886"/>
            <a:ext cx="905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Segoe UI Symbol" pitchFamily="34" charset="0"/>
                <a:ea typeface="Segoe UI Symbol" pitchFamily="34" charset="0"/>
              </a:rPr>
              <a:t>54,2%</a:t>
            </a:r>
            <a:endParaRPr lang="pt-BR" sz="2000" b="1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231859" y="3324604"/>
            <a:ext cx="912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Segoe UI Symbol" pitchFamily="34" charset="0"/>
                <a:ea typeface="Segoe UI Symbol" pitchFamily="34" charset="0"/>
              </a:rPr>
              <a:t>45,8%</a:t>
            </a:r>
            <a:endParaRPr lang="pt-BR" sz="2000" b="1" dirty="0"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17872"/>
              </p:ext>
            </p:extLst>
          </p:nvPr>
        </p:nvGraphicFramePr>
        <p:xfrm>
          <a:off x="6073630" y="1421760"/>
          <a:ext cx="5194183" cy="2793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" name="CaixaDeTexto 18"/>
          <p:cNvSpPr txBox="1"/>
          <p:nvPr/>
        </p:nvSpPr>
        <p:spPr>
          <a:xfrm>
            <a:off x="10334956" y="1891710"/>
            <a:ext cx="88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/>
              <a:t>28,9%</a:t>
            </a:r>
            <a:endParaRPr lang="pt-BR" sz="1600" dirty="0"/>
          </a:p>
        </p:txBody>
      </p:sp>
      <p:sp>
        <p:nvSpPr>
          <p:cNvPr id="23" name="CaixaDeTexto 18"/>
          <p:cNvSpPr txBox="1"/>
          <p:nvPr/>
        </p:nvSpPr>
        <p:spPr>
          <a:xfrm>
            <a:off x="10430049" y="1552032"/>
            <a:ext cx="88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/>
              <a:t>29,8%</a:t>
            </a:r>
            <a:endParaRPr lang="pt-BR" sz="1600" dirty="0"/>
          </a:p>
        </p:txBody>
      </p:sp>
      <p:sp>
        <p:nvSpPr>
          <p:cNvPr id="26" name="CaixaDeTexto 18"/>
          <p:cNvSpPr txBox="1"/>
          <p:nvPr/>
        </p:nvSpPr>
        <p:spPr>
          <a:xfrm>
            <a:off x="8307662" y="2551251"/>
            <a:ext cx="88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/>
              <a:t>10,2%</a:t>
            </a:r>
            <a:endParaRPr lang="pt-BR" sz="1600" dirty="0"/>
          </a:p>
        </p:txBody>
      </p:sp>
      <p:sp>
        <p:nvSpPr>
          <p:cNvPr id="27" name="CaixaDeTexto 18"/>
          <p:cNvSpPr txBox="1"/>
          <p:nvPr/>
        </p:nvSpPr>
        <p:spPr>
          <a:xfrm>
            <a:off x="7992417" y="2898573"/>
            <a:ext cx="88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/>
              <a:t>7,3%</a:t>
            </a:r>
            <a:endParaRPr lang="pt-BR" sz="1600" dirty="0"/>
          </a:p>
        </p:txBody>
      </p:sp>
      <p:sp>
        <p:nvSpPr>
          <p:cNvPr id="28" name="CaixaDeTexto 18"/>
          <p:cNvSpPr txBox="1"/>
          <p:nvPr/>
        </p:nvSpPr>
        <p:spPr>
          <a:xfrm>
            <a:off x="7314748" y="3538402"/>
            <a:ext cx="88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/>
              <a:t>1,2%</a:t>
            </a:r>
            <a:endParaRPr lang="pt-BR" sz="1600" dirty="0"/>
          </a:p>
        </p:txBody>
      </p:sp>
      <p:sp>
        <p:nvSpPr>
          <p:cNvPr id="29" name="CaixaDeTexto 18"/>
          <p:cNvSpPr txBox="1"/>
          <p:nvPr/>
        </p:nvSpPr>
        <p:spPr>
          <a:xfrm>
            <a:off x="7390249" y="3199484"/>
            <a:ext cx="88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/>
              <a:t>1,7%</a:t>
            </a:r>
            <a:endParaRPr lang="pt-BR" sz="1600" dirty="0"/>
          </a:p>
        </p:txBody>
      </p:sp>
      <p:sp>
        <p:nvSpPr>
          <p:cNvPr id="30" name="CaixaDeTexto 18"/>
          <p:cNvSpPr txBox="1"/>
          <p:nvPr/>
        </p:nvSpPr>
        <p:spPr>
          <a:xfrm>
            <a:off x="9456201" y="2227486"/>
            <a:ext cx="88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/>
              <a:t>20,8%</a:t>
            </a:r>
            <a:endParaRPr lang="pt-BR" sz="1600" dirty="0"/>
          </a:p>
        </p:txBody>
      </p:sp>
      <p:graphicFrame>
        <p:nvGraphicFramePr>
          <p:cNvPr id="31" name="Gráfico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4194669"/>
              </p:ext>
            </p:extLst>
          </p:nvPr>
        </p:nvGraphicFramePr>
        <p:xfrm>
          <a:off x="2793534" y="4309126"/>
          <a:ext cx="8523711" cy="217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3" name="CaixaDeTexto 18"/>
          <p:cNvSpPr txBox="1"/>
          <p:nvPr/>
        </p:nvSpPr>
        <p:spPr>
          <a:xfrm>
            <a:off x="8375298" y="5288263"/>
            <a:ext cx="775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5,2%</a:t>
            </a:r>
            <a:endParaRPr lang="pt-BR" sz="1800" dirty="0"/>
          </a:p>
        </p:txBody>
      </p:sp>
      <p:sp>
        <p:nvSpPr>
          <p:cNvPr id="34" name="CaixaDeTexto 18"/>
          <p:cNvSpPr txBox="1"/>
          <p:nvPr/>
        </p:nvSpPr>
        <p:spPr>
          <a:xfrm>
            <a:off x="5321912" y="5039610"/>
            <a:ext cx="775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13,1%</a:t>
            </a:r>
            <a:endParaRPr lang="pt-BR" sz="1800" dirty="0"/>
          </a:p>
        </p:txBody>
      </p:sp>
      <p:sp>
        <p:nvSpPr>
          <p:cNvPr id="35" name="CaixaDeTexto 18"/>
          <p:cNvSpPr txBox="1"/>
          <p:nvPr/>
        </p:nvSpPr>
        <p:spPr>
          <a:xfrm>
            <a:off x="4358492" y="4812999"/>
            <a:ext cx="775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21,5%</a:t>
            </a:r>
            <a:endParaRPr lang="pt-BR" sz="1800" dirty="0"/>
          </a:p>
        </p:txBody>
      </p:sp>
      <p:sp>
        <p:nvSpPr>
          <p:cNvPr id="36" name="CaixaDeTexto 18"/>
          <p:cNvSpPr txBox="1"/>
          <p:nvPr/>
        </p:nvSpPr>
        <p:spPr>
          <a:xfrm>
            <a:off x="7383044" y="5226315"/>
            <a:ext cx="775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7,1%</a:t>
            </a:r>
            <a:endParaRPr lang="pt-BR" sz="1800" dirty="0"/>
          </a:p>
        </p:txBody>
      </p:sp>
      <p:sp>
        <p:nvSpPr>
          <p:cNvPr id="37" name="CaixaDeTexto 18"/>
          <p:cNvSpPr txBox="1"/>
          <p:nvPr/>
        </p:nvSpPr>
        <p:spPr>
          <a:xfrm>
            <a:off x="6387919" y="5180698"/>
            <a:ext cx="775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8,5%</a:t>
            </a:r>
            <a:endParaRPr lang="pt-BR" sz="1800" dirty="0"/>
          </a:p>
        </p:txBody>
      </p:sp>
      <p:sp>
        <p:nvSpPr>
          <p:cNvPr id="39" name="CaixaDeTexto 18"/>
          <p:cNvSpPr txBox="1"/>
          <p:nvPr/>
        </p:nvSpPr>
        <p:spPr>
          <a:xfrm>
            <a:off x="3348031" y="4293090"/>
            <a:ext cx="775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38,7%</a:t>
            </a:r>
            <a:endParaRPr lang="pt-BR" sz="1800" dirty="0"/>
          </a:p>
        </p:txBody>
      </p:sp>
      <p:sp>
        <p:nvSpPr>
          <p:cNvPr id="40" name="CaixaDeTexto 18"/>
          <p:cNvSpPr txBox="1"/>
          <p:nvPr/>
        </p:nvSpPr>
        <p:spPr>
          <a:xfrm>
            <a:off x="9361946" y="5288263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4,6%</a:t>
            </a:r>
            <a:endParaRPr lang="pt-BR" sz="1800" dirty="0"/>
          </a:p>
        </p:txBody>
      </p:sp>
      <p:sp>
        <p:nvSpPr>
          <p:cNvPr id="41" name="CaixaDeTexto 18"/>
          <p:cNvSpPr txBox="1"/>
          <p:nvPr/>
        </p:nvSpPr>
        <p:spPr>
          <a:xfrm>
            <a:off x="10360123" y="5397618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1,2%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30296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 40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Q8: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O curso que o(a) Sr.(a) fez deu resultados para sua empresa? Melhorou o seu negócio? Dê uma nota de 0 a 10, sendo que a nota 0 significa que "Não deu resultado algum" e a nota 10 que “Deu muitos resultados".</a:t>
            </a:r>
          </a:p>
        </p:txBody>
      </p:sp>
      <p:sp>
        <p:nvSpPr>
          <p:cNvPr id="3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581154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80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Resultados do curso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0" y="6186356"/>
            <a:ext cx="2099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5.473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6" name="Retângulo 45">
            <a:hlinkClick r:id="rId2" action="ppaction://hlinksldjump"/>
          </p:cNvPr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47" name="Conector reto 46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>
            <a:hlinkClick r:id="rId3" action="ppaction://hlinksldjump"/>
          </p:cNvPr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49" name="Conector reto 48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>
            <a:hlinkClick r:id="rId4" action="ppaction://hlinksldjump"/>
          </p:cNvPr>
          <p:cNvSpPr/>
          <p:nvPr/>
        </p:nvSpPr>
        <p:spPr>
          <a:xfrm>
            <a:off x="2781874" y="753750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51" name="Retângulo 50">
            <a:hlinkClick r:id="rId5" action="ppaction://hlinksldjump"/>
          </p:cNvPr>
          <p:cNvSpPr/>
          <p:nvPr/>
        </p:nvSpPr>
        <p:spPr>
          <a:xfrm>
            <a:off x="1553782" y="753750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52" name="Retângulo 51">
            <a:hlinkClick r:id="rId6" action="ppaction://hlinksldjump"/>
          </p:cNvPr>
          <p:cNvSpPr/>
          <p:nvPr/>
        </p:nvSpPr>
        <p:spPr>
          <a:xfrm>
            <a:off x="2785328" y="759034"/>
            <a:ext cx="1231546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244745"/>
              </p:ext>
            </p:extLst>
          </p:nvPr>
        </p:nvGraphicFramePr>
        <p:xfrm>
          <a:off x="1778465" y="3414321"/>
          <a:ext cx="8514824" cy="16473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89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27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19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11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88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63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63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639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639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0639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0639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0639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0639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234889"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4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6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7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8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9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10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48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31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KIT</a:t>
                      </a:r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EDUCATIVO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1,7%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1,0%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0,2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1,7%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3,4%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3,9%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14,9%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25,9%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12,1%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35,1%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31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2,6%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0,1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0,9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1,0%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6,2%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4,7%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12,9%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28,6%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12,7%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30,3%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31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3,1%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0,1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0,5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0,6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0,9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6,1%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5,2%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12,7%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21,5%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14,2%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35,0%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31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5,5%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2,5%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2,3%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9,6%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4,0%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18,4%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20,0%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10,8%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26,9%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3" name="CaixaDeTexto 52"/>
          <p:cNvSpPr txBox="1"/>
          <p:nvPr/>
        </p:nvSpPr>
        <p:spPr>
          <a:xfrm>
            <a:off x="486253" y="1935528"/>
            <a:ext cx="11219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Em relação aos resultados por curso, no recorte por canal de mídia, o Kit Educativo foi o canal que apresentou a maior média em relação a esse aspecto.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5" name="Retângulo 14">
            <a:hlinkClick r:id="rId7" action="ppaction://hlinksldjump"/>
          </p:cNvPr>
          <p:cNvSpPr/>
          <p:nvPr/>
        </p:nvSpPr>
        <p:spPr>
          <a:xfrm>
            <a:off x="4013420" y="759034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9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 40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Q8: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O curso que o(a) Sr.(a) fez deu resultados para sua empresa? Melhorou o seu negócio? Dê uma nota de 0 a 10, sendo que a nota 0 significa que "Não deu resultado algum" e a nota 10 que “Deu muitos resultados".</a:t>
            </a:r>
          </a:p>
        </p:txBody>
      </p:sp>
      <p:sp>
        <p:nvSpPr>
          <p:cNvPr id="3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581154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81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Resultados do curso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0" y="6186356"/>
            <a:ext cx="2099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5.473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46" name="Tabela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844292"/>
              </p:ext>
            </p:extLst>
          </p:nvPr>
        </p:nvGraphicFramePr>
        <p:xfrm>
          <a:off x="318778" y="1487245"/>
          <a:ext cx="11594926" cy="4447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7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59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81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76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740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80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5325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2765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92703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80900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68059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Média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8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AC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34,0%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8,1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AL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8,1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AM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34,1%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8,2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AP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8,2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BA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34,9%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8,1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CE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35,8%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8,2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DF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32,8%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7,5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ES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39,2%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8,4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GO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30,2%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27,9%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7,9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7,8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MG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30,3%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7,7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0" name="Retângulo 9">
            <a:hlinkClick r:id="rId2" action="ppaction://hlinksldjump"/>
          </p:cNvPr>
          <p:cNvSpPr/>
          <p:nvPr/>
        </p:nvSpPr>
        <p:spPr>
          <a:xfrm>
            <a:off x="318782" y="763373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2793677" y="753750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1562131" y="75903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4" name="Retângulo 13">
            <a:hlinkClick r:id="rId4" action="ppaction://hlinksldjump"/>
          </p:cNvPr>
          <p:cNvSpPr/>
          <p:nvPr/>
        </p:nvSpPr>
        <p:spPr>
          <a:xfrm>
            <a:off x="4013420" y="759034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60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82</a:t>
            </a:fld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651361"/>
              </p:ext>
            </p:extLst>
          </p:nvPr>
        </p:nvGraphicFramePr>
        <p:xfrm>
          <a:off x="305162" y="294551"/>
          <a:ext cx="11542280" cy="6301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5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94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04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11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76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06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2041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572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8483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4090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6139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90114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68059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2,3%</a:t>
                      </a:r>
                      <a:endParaRPr lang="pt-B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Média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8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28,0%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7,8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MT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26,5%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14,45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8,1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8,1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PB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26,8%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26,8%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8,0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36,5%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8,3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PI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8,2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PR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24,7%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24,7%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7,6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RJ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32,1%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7,9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RN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36,0%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7,9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24,0%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33,3%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8,0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RR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27,8%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7,4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46,6%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8,4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SC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30,0%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24,0%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7,9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34,6%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7,9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SP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27,9%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27,9%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7,6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TO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27,0%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7,9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25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 40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Q8: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O curso que o(a) Sr.(a) fez deu resultados para sua empresa? Melhorou o seu negócio? Dê uma nota de 0 a 10, sendo que a nota 0 significa que "Não deu resultado algum" e a nota 10 que “Deu muitos resultados".</a:t>
            </a:r>
          </a:p>
        </p:txBody>
      </p:sp>
      <p:sp>
        <p:nvSpPr>
          <p:cNvPr id="3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581154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83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Resultados do curso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0" y="6186356"/>
            <a:ext cx="2099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5.473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175210"/>
              </p:ext>
            </p:extLst>
          </p:nvPr>
        </p:nvGraphicFramePr>
        <p:xfrm>
          <a:off x="558801" y="1089025"/>
          <a:ext cx="11023600" cy="47276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4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787401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1087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Comprar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9,8%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25,0%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9,9%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39,6%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7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78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Controlar </a:t>
                      </a:r>
                      <a:r>
                        <a:rPr lang="pt-BR" sz="1200" b="1" u="none" strike="noStrike" dirty="0">
                          <a:effectLst/>
                        </a:rPr>
                        <a:t>o Meu Dinheiro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12,2%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26,5%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14,7%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27,9%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7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Presencial </a:t>
                      </a:r>
                      <a:r>
                        <a:rPr lang="pt-BR" sz="1000" b="1" u="none" strike="noStrike" dirty="0" smtClean="0">
                          <a:effectLst/>
                        </a:rPr>
                        <a:t>(1 encontro)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87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Presencial </a:t>
                      </a:r>
                      <a:r>
                        <a:rPr lang="pt-BR" sz="1000" b="1" u="none" strike="noStrike" dirty="0" smtClean="0">
                          <a:effectLst/>
                        </a:rPr>
                        <a:t>(2 encontro)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87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SMS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87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Empreender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18,0%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35,3%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11,9%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23,4%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87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087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Planejar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8,2%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37,8%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8,5%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087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087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Unir </a:t>
                      </a:r>
                      <a:r>
                        <a:rPr lang="pt-BR" sz="1200" b="1" u="none" strike="noStrike" dirty="0">
                          <a:effectLst/>
                        </a:rPr>
                        <a:t>Forças para Melhorar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11,0%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16,4%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13,4%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24,0%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087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087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SMS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087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Vender!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2,3%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8,4%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15,2%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21,5%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14,1%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38,2%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087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087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SMS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divulgação do SEI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100,0%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5439" marR="5439" marT="5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9" marR="5439" marT="5439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graphicFrame>
        <p:nvGraphicFramePr>
          <p:cNvPr id="40" name="Tabela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540217"/>
              </p:ext>
            </p:extLst>
          </p:nvPr>
        </p:nvGraphicFramePr>
        <p:xfrm>
          <a:off x="3385775" y="852736"/>
          <a:ext cx="8191147" cy="189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95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07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36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88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41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19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949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011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300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045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7817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9205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126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Canal de Mídia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2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6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6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10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78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 40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Q8: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O curso que o(a) Sr.(a) fez deu resultados para sua empresa? Melhorou o seu negócio? Dê uma nota de 0 a 10, sendo que a nota 0 significa que "Não deu resultado algum" e a nota 10 que “Deu muitos resultados".</a:t>
            </a:r>
          </a:p>
        </p:txBody>
      </p:sp>
      <p:sp>
        <p:nvSpPr>
          <p:cNvPr id="3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581154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84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Resultados do curso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0" y="6186356"/>
            <a:ext cx="2099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5.473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40" name="Tabela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304755"/>
              </p:ext>
            </p:extLst>
          </p:nvPr>
        </p:nvGraphicFramePr>
        <p:xfrm>
          <a:off x="3385775" y="1017836"/>
          <a:ext cx="8191147" cy="189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95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07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36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88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41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19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949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011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0846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1499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7817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9205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126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Canal de Mídia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2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6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6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10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759980"/>
              </p:ext>
            </p:extLst>
          </p:nvPr>
        </p:nvGraphicFramePr>
        <p:xfrm>
          <a:off x="584201" y="1241425"/>
          <a:ext cx="10985507" cy="46014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66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77470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4603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sensibilização do SEI Administrar - Kit aprender a empreender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22,2%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33,3%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22,2%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22,2%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sensibilização do SEI Administrar-Kit aprender a empreender serviços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24,4%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57,7%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9,0%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sensibilização do SEI Vender - kit Boas Vendas!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100,0%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Administrar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18,5%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21,8%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43,1%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Clicar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42,5%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9,6%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21,2%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Crescer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8,7%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19,7%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11,4%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36,9%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Formar Preço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9,5%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12,0%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22,8%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16,0%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28,7%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Inovar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35,3%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23,8%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26,4%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Aprender a Empreender</a:t>
                      </a:r>
                    </a:p>
                  </a:txBody>
                  <a:tcPr marL="3399" marR="3399" marT="339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Kit Educativo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Aprender a Empreender - Serviços</a:t>
                      </a:r>
                    </a:p>
                  </a:txBody>
                  <a:tcPr marL="3399" marR="3399" marT="339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Kit Educativo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799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Boas Vendas! Como vender mais e melhor no varejo</a:t>
                      </a:r>
                    </a:p>
                  </a:txBody>
                  <a:tcPr marL="3399" marR="3399" marT="339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Kit Educativo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9" marR="3399" marT="3399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53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6149772"/>
              </p:ext>
            </p:extLst>
          </p:nvPr>
        </p:nvGraphicFramePr>
        <p:xfrm>
          <a:off x="443725" y="3025689"/>
          <a:ext cx="11270188" cy="3059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" name="Retângulo 37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Q10: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Após o(a) </a:t>
            </a:r>
            <a:r>
              <a:rPr lang="pt-BR" sz="1200" b="1" dirty="0" err="1">
                <a:latin typeface="Segoe UI Symbol" pitchFamily="34" charset="0"/>
                <a:ea typeface="Segoe UI Symbol" pitchFamily="34" charset="0"/>
              </a:rPr>
              <a:t>Sr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(a) ter participado do curso, o que aconteceu com o faturamento mensal do seu negócio? 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(Exceto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SMS)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584749" y="1205255"/>
            <a:ext cx="109309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latin typeface="Segoe UI Symbol" pitchFamily="34" charset="0"/>
                <a:ea typeface="Segoe UI Symbol" pitchFamily="34" charset="0"/>
              </a:rPr>
              <a:t>Pouco mais de um terço dos entrevistados (38,1%) considera que o faturamento do negócio não foi influenciado pelo curso que realizou. Na pesquisa anterior, esse percentual tinha sido de 33,6%.</a:t>
            </a:r>
          </a:p>
          <a:p>
            <a:pPr algn="just"/>
            <a:endParaRPr lang="pt-BR" sz="1600" dirty="0" smtClean="0">
              <a:latin typeface="Segoe UI Symbol" pitchFamily="34" charset="0"/>
              <a:ea typeface="Segoe UI Symbol" pitchFamily="34" charset="0"/>
            </a:endParaRPr>
          </a:p>
          <a:p>
            <a:pPr algn="just"/>
            <a:r>
              <a:rPr lang="pt-BR" sz="1600" dirty="0" smtClean="0">
                <a:latin typeface="Segoe UI Symbol" pitchFamily="34" charset="0"/>
                <a:ea typeface="Segoe UI Symbol" pitchFamily="34" charset="0"/>
              </a:rPr>
              <a:t>46,3% dos entrevistados consideram que o faturamento do negócio foi influenciado positivamente pelo curso realizado, sendo que, para 27%, o aumento foi entre 1% a 20% do faturamento. Na pesquisa anterior, o percentual dos que disseram que o faturamento aumentou, após a realização do curso, foi de 55,5% e dos que disseram que o faturamento diminuiu foi de 5,4%.</a:t>
            </a:r>
            <a:endParaRPr lang="pt-BR" sz="1600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4" name="CaixaDeTexto 18"/>
          <p:cNvSpPr txBox="1"/>
          <p:nvPr/>
        </p:nvSpPr>
        <p:spPr>
          <a:xfrm>
            <a:off x="2255339" y="4213653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15,8%</a:t>
            </a:r>
            <a:endParaRPr lang="pt-BR" sz="1800" dirty="0"/>
          </a:p>
        </p:txBody>
      </p:sp>
      <p:sp>
        <p:nvSpPr>
          <p:cNvPr id="15" name="CaixaDeTexto 18"/>
          <p:cNvSpPr txBox="1"/>
          <p:nvPr/>
        </p:nvSpPr>
        <p:spPr>
          <a:xfrm>
            <a:off x="10628514" y="4849444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3,1%</a:t>
            </a:r>
            <a:endParaRPr lang="pt-BR" sz="1800" dirty="0"/>
          </a:p>
        </p:txBody>
      </p:sp>
      <p:sp>
        <p:nvSpPr>
          <p:cNvPr id="17" name="CaixaDeTexto 18"/>
          <p:cNvSpPr txBox="1"/>
          <p:nvPr/>
        </p:nvSpPr>
        <p:spPr>
          <a:xfrm>
            <a:off x="7092024" y="4737526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5,0%</a:t>
            </a:r>
            <a:endParaRPr lang="pt-BR" sz="1800" dirty="0"/>
          </a:p>
        </p:txBody>
      </p:sp>
      <p:sp>
        <p:nvSpPr>
          <p:cNvPr id="18" name="CaixaDeTexto 18"/>
          <p:cNvSpPr txBox="1"/>
          <p:nvPr/>
        </p:nvSpPr>
        <p:spPr>
          <a:xfrm>
            <a:off x="9435578" y="4812742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3,2%</a:t>
            </a:r>
            <a:endParaRPr lang="pt-BR" sz="1800" dirty="0"/>
          </a:p>
        </p:txBody>
      </p:sp>
      <p:sp>
        <p:nvSpPr>
          <p:cNvPr id="21" name="CaixaDeTexto 18"/>
          <p:cNvSpPr txBox="1"/>
          <p:nvPr/>
        </p:nvSpPr>
        <p:spPr>
          <a:xfrm>
            <a:off x="8228011" y="4765381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4,5%</a:t>
            </a:r>
            <a:endParaRPr lang="pt-BR" sz="1800" dirty="0"/>
          </a:p>
        </p:txBody>
      </p:sp>
      <p:sp>
        <p:nvSpPr>
          <p:cNvPr id="22" name="CaixaDeTexto 18"/>
          <p:cNvSpPr txBox="1"/>
          <p:nvPr/>
        </p:nvSpPr>
        <p:spPr>
          <a:xfrm>
            <a:off x="5873527" y="4570711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8,5%</a:t>
            </a:r>
            <a:endParaRPr lang="pt-BR" sz="1800" dirty="0"/>
          </a:p>
        </p:txBody>
      </p:sp>
      <p:sp>
        <p:nvSpPr>
          <p:cNvPr id="27" name="CaixaDeTexto 18"/>
          <p:cNvSpPr txBox="1"/>
          <p:nvPr/>
        </p:nvSpPr>
        <p:spPr>
          <a:xfrm>
            <a:off x="4628714" y="4480112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10,6%</a:t>
            </a:r>
            <a:endParaRPr lang="pt-BR" sz="1800" dirty="0"/>
          </a:p>
        </p:txBody>
      </p:sp>
      <p:sp>
        <p:nvSpPr>
          <p:cNvPr id="28" name="CaixaDeTexto 18"/>
          <p:cNvSpPr txBox="1"/>
          <p:nvPr/>
        </p:nvSpPr>
        <p:spPr>
          <a:xfrm>
            <a:off x="1106730" y="3143135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38,1%</a:t>
            </a:r>
            <a:endParaRPr lang="pt-BR" sz="1800" dirty="0"/>
          </a:p>
        </p:txBody>
      </p:sp>
      <p:sp>
        <p:nvSpPr>
          <p:cNvPr id="29" name="CaixaDeTexto 18"/>
          <p:cNvSpPr txBox="1"/>
          <p:nvPr/>
        </p:nvSpPr>
        <p:spPr>
          <a:xfrm>
            <a:off x="3451834" y="4428669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11,2%</a:t>
            </a:r>
            <a:endParaRPr lang="pt-BR" sz="1800" dirty="0"/>
          </a:p>
        </p:txBody>
      </p:sp>
      <p:sp>
        <p:nvSpPr>
          <p:cNvPr id="31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85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Impacto do curso sobre o faturamento mensal do negócio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0" y="6186356"/>
            <a:ext cx="4355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5.264 (Cursos presenciais e a distância)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hlinkClick r:id="rId3" action="ppaction://hlinksldjump"/>
          </p:cNvPr>
          <p:cNvSpPr/>
          <p:nvPr/>
        </p:nvSpPr>
        <p:spPr>
          <a:xfrm>
            <a:off x="2793677" y="752959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2" name="Retângulo 31">
            <a:hlinkClick r:id="rId4" action="ppaction://hlinksldjump"/>
          </p:cNvPr>
          <p:cNvSpPr/>
          <p:nvPr/>
        </p:nvSpPr>
        <p:spPr>
          <a:xfrm>
            <a:off x="1562131" y="75498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3" name="Retângulo 32">
            <a:hlinkClick r:id="rId5" action="ppaction://hlinksldjump"/>
          </p:cNvPr>
          <p:cNvSpPr/>
          <p:nvPr/>
        </p:nvSpPr>
        <p:spPr>
          <a:xfrm>
            <a:off x="4013420" y="759034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 37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Q10: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Após o(a) </a:t>
            </a:r>
            <a:r>
              <a:rPr lang="pt-BR" sz="1200" b="1" dirty="0" err="1">
                <a:latin typeface="Segoe UI Symbol" pitchFamily="34" charset="0"/>
                <a:ea typeface="Segoe UI Symbol" pitchFamily="34" charset="0"/>
              </a:rPr>
              <a:t>Sr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(a) ter participado do curso, o que aconteceu com o faturamento mensal do seu negócio? 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(Exceto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SMS)</a:t>
            </a:r>
          </a:p>
        </p:txBody>
      </p:sp>
      <p:sp>
        <p:nvSpPr>
          <p:cNvPr id="31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86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Impacto do curso sobre o faturamento mensal do negócio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0" y="6186356"/>
            <a:ext cx="4355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5.264 (Cursos presenciais e a distância)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4" name="Retângulo 23">
            <a:hlinkClick r:id="rId2" action="ppaction://hlinksldjump"/>
          </p:cNvPr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hlinkClick r:id="rId3" action="ppaction://hlinksldjump"/>
          </p:cNvPr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32" name="Conector reto 31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>
            <a:hlinkClick r:id="rId4" action="ppaction://hlinksldjump"/>
          </p:cNvPr>
          <p:cNvSpPr/>
          <p:nvPr/>
        </p:nvSpPr>
        <p:spPr>
          <a:xfrm>
            <a:off x="2781874" y="753750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5" name="Retângulo 34">
            <a:hlinkClick r:id="rId5" action="ppaction://hlinksldjump"/>
          </p:cNvPr>
          <p:cNvSpPr/>
          <p:nvPr/>
        </p:nvSpPr>
        <p:spPr>
          <a:xfrm>
            <a:off x="1553782" y="753750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6" name="Retângulo 35">
            <a:hlinkClick r:id="rId4" action="ppaction://hlinksldjump"/>
          </p:cNvPr>
          <p:cNvSpPr/>
          <p:nvPr/>
        </p:nvSpPr>
        <p:spPr>
          <a:xfrm>
            <a:off x="2785328" y="759034"/>
            <a:ext cx="1231546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37" name="Gráfico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557714"/>
              </p:ext>
            </p:extLst>
          </p:nvPr>
        </p:nvGraphicFramePr>
        <p:xfrm>
          <a:off x="362609" y="3089245"/>
          <a:ext cx="1154325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9" name="CaixaDeTexto 38"/>
          <p:cNvSpPr txBox="1"/>
          <p:nvPr/>
        </p:nvSpPr>
        <p:spPr>
          <a:xfrm>
            <a:off x="486253" y="1541245"/>
            <a:ext cx="11219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Assim como no cenário nacional, em todos os canais avaliados a maior parte dos entrevistados informou que o curso não impactou o faturamento mensal do negócio. </a:t>
            </a:r>
          </a:p>
          <a:p>
            <a:pPr algn="ctr"/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No entanto, uma parcela considerável de entrevistados (em torno de 1/3 de cada canal), considera que após a participação no SEI o faturamento aumentou de 1% a 20%. 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5" name="Retângulo 14">
            <a:hlinkClick r:id="rId7" action="ppaction://hlinksldjump"/>
          </p:cNvPr>
          <p:cNvSpPr/>
          <p:nvPr/>
        </p:nvSpPr>
        <p:spPr>
          <a:xfrm>
            <a:off x="4013420" y="759034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7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 37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Q10: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Após o(a) </a:t>
            </a:r>
            <a:r>
              <a:rPr lang="pt-BR" sz="1200" b="1" dirty="0" err="1">
                <a:latin typeface="Segoe UI Symbol" pitchFamily="34" charset="0"/>
                <a:ea typeface="Segoe UI Symbol" pitchFamily="34" charset="0"/>
              </a:rPr>
              <a:t>Sr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(a) ter participado do curso, o que aconteceu com o faturamento mensal do seu negócio? 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(Exceto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SMS)</a:t>
            </a:r>
          </a:p>
        </p:txBody>
      </p:sp>
      <p:sp>
        <p:nvSpPr>
          <p:cNvPr id="31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87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Impacto do curso sobre o faturamento mensal do negócio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0" y="6186356"/>
            <a:ext cx="4355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5.264 (Cursos presenciais e a distância)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32" name="Tabe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489846"/>
              </p:ext>
            </p:extLst>
          </p:nvPr>
        </p:nvGraphicFramePr>
        <p:xfrm>
          <a:off x="318782" y="1460741"/>
          <a:ext cx="11594921" cy="450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73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9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59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57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119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8546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3847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4570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24570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68059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Diminuiu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Não houve alteração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Aumentou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</a:rPr>
                        <a:t> de 1% a 10%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Aumentou de 11% a 20%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Aumentou de 21% a 30%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Aumentou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</a:rPr>
                        <a:t> de 31% a 40%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Aumentou de 41% a 50%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Aumentou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</a:rPr>
                        <a:t> mais de 50%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NS/NL/NR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AC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33,7%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AL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31,4%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AM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25,6%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AP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BA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38,1%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CE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37,0%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DF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36,7%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ES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34,3%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GO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34,5%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35,9%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MG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36,7%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0" name="Retângulo 9">
            <a:hlinkClick r:id="rId2" action="ppaction://hlinksldjump"/>
          </p:cNvPr>
          <p:cNvSpPr/>
          <p:nvPr/>
        </p:nvSpPr>
        <p:spPr>
          <a:xfrm>
            <a:off x="318782" y="763373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2793677" y="753750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1562131" y="75903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4" name="Retângulo 13">
            <a:hlinkClick r:id="rId4" action="ppaction://hlinksldjump"/>
          </p:cNvPr>
          <p:cNvSpPr/>
          <p:nvPr/>
        </p:nvSpPr>
        <p:spPr>
          <a:xfrm>
            <a:off x="4013420" y="759034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4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88</a:t>
            </a:fld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11429"/>
              </p:ext>
            </p:extLst>
          </p:nvPr>
        </p:nvGraphicFramePr>
        <p:xfrm>
          <a:off x="198786" y="201787"/>
          <a:ext cx="11807686" cy="636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2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10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19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82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47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179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5172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0594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2232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6550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68059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Diminuiu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Não houve alteração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Aumentou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</a:rPr>
                        <a:t> de 1% a 10%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Aumentou de 11% a 20%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Aumentou de 21% a 30%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Aumentou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</a:rPr>
                        <a:t> de 31% a 40%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Aumentou de 41% a 50%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Aumentou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</a:rPr>
                        <a:t> mais de 50%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NS/NL/NR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38,2%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MT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31,9%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33,6%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PB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35,2%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39,0%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PI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25,2%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PR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42,1%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RJ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45,2%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RN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37,6%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38,1%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RR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45,9%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8,1%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36,7%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SC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42,6%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11.7%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SP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TO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26,7%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88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 37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Q10: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Após o(a) </a:t>
            </a:r>
            <a:r>
              <a:rPr lang="pt-BR" sz="1200" b="1" dirty="0" err="1">
                <a:latin typeface="Segoe UI Symbol" pitchFamily="34" charset="0"/>
                <a:ea typeface="Segoe UI Symbol" pitchFamily="34" charset="0"/>
              </a:rPr>
              <a:t>Sr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(a) ter participado do curso, o que aconteceu com o faturamento mensal do seu negócio? 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(Exceto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SMS)</a:t>
            </a:r>
          </a:p>
        </p:txBody>
      </p:sp>
      <p:sp>
        <p:nvSpPr>
          <p:cNvPr id="31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89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97668" y="-85921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Impacto do curso sobre o faturamento mensal do negócio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0" y="6186356"/>
            <a:ext cx="4355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5.264 (Cursos presenciais e a distância)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878963"/>
              </p:ext>
            </p:extLst>
          </p:nvPr>
        </p:nvGraphicFramePr>
        <p:xfrm>
          <a:off x="304800" y="593934"/>
          <a:ext cx="11557000" cy="5610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89775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Canal de Mídia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effectLst/>
                        </a:rPr>
                        <a:t>Diminuiu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Ficou igual, não houve alteração (0%)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Aumentou entre 1% e 10%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Aumentou entre 11% e 20%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Aumentou entre 21% e 30%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Aumentou entre 31% e 40%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Aumentou entre 41% e 50%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Aumentou mais de 50%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NS/NL/NR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7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Comprar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35,9%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15,9%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24,1%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9,0%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7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7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Controlar o Meu Dinheiro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43,7%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17,4%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9,3%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7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Presencial </a:t>
                      </a:r>
                      <a:r>
                        <a:rPr lang="pt-BR" sz="1000" b="1" u="none" strike="noStrike" dirty="0" smtClean="0">
                          <a:effectLst/>
                        </a:rPr>
                        <a:t>(1 encontro)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775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Presencial </a:t>
                      </a:r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 encontro)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97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Empreender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Internet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38,8%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12,0%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8,7%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21,6%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97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97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Planejar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Internet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14,7%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9,8%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15,9%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97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897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Unir Forças para Melhorar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897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897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Vender!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33,6%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16,0%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14,7%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16,2%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897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254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divulgação do SEI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50,0%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4489" marR="4489" marT="4489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sensibilização do SEI Administrar - Kit aprender a empreender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22,2%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22,2%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22,2%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22,2%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897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sensibilização do SEI Administrar-Kit aprender a empreender serviços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24,4%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9,0%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37,8%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28,9%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897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sensibilização do SEI Vender - kit Boas Vendas!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469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m para empreen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227" y="-3536"/>
            <a:ext cx="11274806" cy="684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tângulo 23"/>
          <p:cNvSpPr/>
          <p:nvPr/>
        </p:nvSpPr>
        <p:spPr>
          <a:xfrm>
            <a:off x="2650921" y="1231091"/>
            <a:ext cx="8800051" cy="537451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pt-BR" sz="2100" dirty="0"/>
          </a:p>
        </p:txBody>
      </p:sp>
      <p:sp>
        <p:nvSpPr>
          <p:cNvPr id="12" name="Retângulo 11">
            <a:hlinkClick r:id="rId4" action="ppaction://hlinksldjump"/>
          </p:cNvPr>
          <p:cNvSpPr/>
          <p:nvPr/>
        </p:nvSpPr>
        <p:spPr>
          <a:xfrm>
            <a:off x="4028213" y="290053"/>
            <a:ext cx="3730132" cy="482584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pt-BR" sz="72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SEI 2016</a:t>
            </a:r>
            <a:endParaRPr lang="pt-BR" sz="7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9382387" y="6423045"/>
            <a:ext cx="2743200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9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44622" y="3562505"/>
            <a:ext cx="1862349" cy="74662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Tópicos da pesquisa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44622" y="2457976"/>
            <a:ext cx="1862349" cy="72145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Metodologia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44622" y="5908228"/>
            <a:ext cx="1862349" cy="697380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Resultados</a:t>
            </a:r>
            <a:endParaRPr lang="pt-BR" sz="20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36233" y="4745629"/>
            <a:ext cx="1870738" cy="7273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Perfil dos entrevistados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36228" y="1231091"/>
            <a:ext cx="1870743" cy="79058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Objetivo da pesquisa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963896" y="1511567"/>
            <a:ext cx="8361241" cy="48705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  <a:spcBef>
                <a:spcPts val="267"/>
              </a:spcBef>
            </a:pPr>
            <a:r>
              <a:rPr lang="pt-BR" dirty="0">
                <a:latin typeface="Segoe UI Symbol" pitchFamily="34" charset="0"/>
                <a:ea typeface="Segoe UI Symbol" pitchFamily="34" charset="0"/>
              </a:rPr>
              <a:t>A amostra foi alocada nos 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cursos/oficinas </a:t>
            </a:r>
            <a:r>
              <a:rPr lang="pt-BR" dirty="0">
                <a:latin typeface="Segoe UI Symbol" pitchFamily="34" charset="0"/>
                <a:ea typeface="Segoe UI Symbol" pitchFamily="34" charset="0"/>
              </a:rPr>
              <a:t>listados 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abaixo:</a:t>
            </a:r>
          </a:p>
          <a:p>
            <a:pPr algn="just">
              <a:lnSpc>
                <a:spcPct val="150000"/>
              </a:lnSpc>
              <a:spcBef>
                <a:spcPts val="267"/>
              </a:spcBef>
            </a:pPr>
            <a:endParaRPr lang="pt-BR" dirty="0" smtClean="0">
              <a:latin typeface="Segoe UI Symbol" pitchFamily="34" charset="0"/>
              <a:ea typeface="Segoe UI Symbo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>
                <a:latin typeface="Segoe UI Symbol" pitchFamily="34" charset="0"/>
                <a:ea typeface="Segoe UI Symbol" pitchFamily="34" charset="0"/>
              </a:rPr>
              <a:t>Internet - SEI 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Comprar;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Internet </a:t>
            </a:r>
            <a:r>
              <a:rPr lang="pt-BR" dirty="0">
                <a:latin typeface="Segoe UI Symbol" pitchFamily="34" charset="0"/>
                <a:ea typeface="Segoe UI Symbol" pitchFamily="34" charset="0"/>
              </a:rPr>
              <a:t>- SEI Controlar o Meu 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Dinheiro;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Internet </a:t>
            </a:r>
            <a:r>
              <a:rPr lang="pt-BR" dirty="0">
                <a:latin typeface="Segoe UI Symbol" pitchFamily="34" charset="0"/>
                <a:ea typeface="Segoe UI Symbol" pitchFamily="34" charset="0"/>
              </a:rPr>
              <a:t>- SEI 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Empreender;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Internet </a:t>
            </a:r>
            <a:r>
              <a:rPr lang="pt-BR" dirty="0">
                <a:latin typeface="Segoe UI Symbol" pitchFamily="34" charset="0"/>
                <a:ea typeface="Segoe UI Symbol" pitchFamily="34" charset="0"/>
              </a:rPr>
              <a:t>- SEI 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Planejar;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Internet </a:t>
            </a:r>
            <a:r>
              <a:rPr lang="pt-BR" dirty="0">
                <a:latin typeface="Segoe UI Symbol" pitchFamily="34" charset="0"/>
                <a:ea typeface="Segoe UI Symbol" pitchFamily="34" charset="0"/>
              </a:rPr>
              <a:t>- SEI Unir Forças para 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Melhorar;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Internet </a:t>
            </a:r>
            <a:r>
              <a:rPr lang="pt-BR" dirty="0">
                <a:latin typeface="Segoe UI Symbol" pitchFamily="34" charset="0"/>
                <a:ea typeface="Segoe UI Symbol" pitchFamily="34" charset="0"/>
              </a:rPr>
              <a:t>- SEI 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Vender;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Presencial </a:t>
            </a:r>
            <a:r>
              <a:rPr lang="pt-BR" dirty="0">
                <a:latin typeface="Segoe UI Symbol" pitchFamily="34" charset="0"/>
                <a:ea typeface="Segoe UI Symbol" pitchFamily="34" charset="0"/>
              </a:rPr>
              <a:t>- Palestra de divulgação do 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SEI;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Presencial </a:t>
            </a:r>
            <a:r>
              <a:rPr lang="pt-BR" dirty="0">
                <a:latin typeface="Segoe UI Symbol" pitchFamily="34" charset="0"/>
                <a:ea typeface="Segoe UI Symbol" pitchFamily="34" charset="0"/>
              </a:rPr>
              <a:t>- Palestra de sensibilização do SEI Administrar - Kit aprender a 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empreender;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Presencial </a:t>
            </a:r>
            <a:r>
              <a:rPr lang="pt-BR" dirty="0">
                <a:latin typeface="Segoe UI Symbol" pitchFamily="34" charset="0"/>
                <a:ea typeface="Segoe UI Symbol" pitchFamily="34" charset="0"/>
              </a:rPr>
              <a:t>- Palestra de 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sensibilização </a:t>
            </a:r>
            <a:r>
              <a:rPr lang="pt-BR" dirty="0">
                <a:latin typeface="Segoe UI Symbol" pitchFamily="34" charset="0"/>
                <a:ea typeface="Segoe UI Symbol" pitchFamily="34" charset="0"/>
              </a:rPr>
              <a:t>do SEI Administrar-Kit aprender a empreender 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serviços;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Presencial </a:t>
            </a:r>
            <a:r>
              <a:rPr lang="pt-BR" dirty="0">
                <a:latin typeface="Segoe UI Symbol" pitchFamily="34" charset="0"/>
                <a:ea typeface="Segoe UI Symbol" pitchFamily="34" charset="0"/>
              </a:rPr>
              <a:t>- Palestra de sensibilização do SEI Vender - kit Boas Vendas! CVMM no 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varejo;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Presencial </a:t>
            </a:r>
            <a:r>
              <a:rPr lang="pt-BR" dirty="0">
                <a:latin typeface="Segoe UI Symbol" pitchFamily="34" charset="0"/>
                <a:ea typeface="Segoe UI Symbol" pitchFamily="34" charset="0"/>
              </a:rPr>
              <a:t>- SEI 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Administrar;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8" name="Seta para a direita 17">
            <a:hlinkClick r:id="rId5" action="ppaction://hlinksldjump"/>
          </p:cNvPr>
          <p:cNvSpPr/>
          <p:nvPr/>
        </p:nvSpPr>
        <p:spPr>
          <a:xfrm>
            <a:off x="10737908" y="1378173"/>
            <a:ext cx="587230" cy="348690"/>
          </a:xfrm>
          <a:prstGeom prst="rightArrow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296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 37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Q10: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Após o(a) </a:t>
            </a:r>
            <a:r>
              <a:rPr lang="pt-BR" sz="1200" b="1" dirty="0" err="1">
                <a:latin typeface="Segoe UI Symbol" pitchFamily="34" charset="0"/>
                <a:ea typeface="Segoe UI Symbol" pitchFamily="34" charset="0"/>
              </a:rPr>
              <a:t>Sr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(a) ter participado do curso, o que aconteceu com o faturamento mensal do seu negócio? </a:t>
            </a:r>
            <a:r>
              <a:rPr lang="pt-BR" sz="1200" b="1" dirty="0" smtClean="0">
                <a:latin typeface="Segoe UI Symbol" pitchFamily="34" charset="0"/>
                <a:ea typeface="Segoe UI Symbol" pitchFamily="34" charset="0"/>
              </a:rPr>
              <a:t>(Exceto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SMS)</a:t>
            </a:r>
          </a:p>
        </p:txBody>
      </p:sp>
      <p:sp>
        <p:nvSpPr>
          <p:cNvPr id="31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90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97668" y="2823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Impacto do curso sobre o faturamento mensal do negócio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0" y="6186356"/>
            <a:ext cx="4355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5.264 (Cursos presenciais e a distância)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443194"/>
              </p:ext>
            </p:extLst>
          </p:nvPr>
        </p:nvGraphicFramePr>
        <p:xfrm>
          <a:off x="197666" y="2511425"/>
          <a:ext cx="11841935" cy="24805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94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21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98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8740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317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Administrar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21,5%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24,9%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16,5%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12,8%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Clicar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42,6%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16,0%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9,7%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Crescer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27,9%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10,5%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9,6%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Formar Preço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35,6%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13,8%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12,6%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10,5%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14,4%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Inovar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18,1%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29,6%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15,7%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15,2%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13,7%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Aprender a Empreender</a:t>
                      </a:r>
                    </a:p>
                  </a:txBody>
                  <a:tcPr marL="3399" marR="3399" marT="339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Kit Educativo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Aprender a Empreender - Serviços</a:t>
                      </a:r>
                    </a:p>
                  </a:txBody>
                  <a:tcPr marL="3399" marR="3399" marT="339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Kit Educativo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368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Boas Vendas! Como vender mais e melhor no varejo</a:t>
                      </a:r>
                    </a:p>
                  </a:txBody>
                  <a:tcPr marL="3399" marR="3399" marT="339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Kit Educativo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4" marR="4184" marT="4184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965710"/>
              </p:ext>
            </p:extLst>
          </p:nvPr>
        </p:nvGraphicFramePr>
        <p:xfrm>
          <a:off x="2177902" y="1990934"/>
          <a:ext cx="9892900" cy="5074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20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43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61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051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474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0474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3729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897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Canal de Mídia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effectLst/>
                        </a:rPr>
                        <a:t>Diminuiu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Ficou igual, não houve alteração (0%)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Aumentou entre 1% e 10%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Aumentou entre 11% e 20%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Aumentou entre 21% e 30%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Aumentou entre 31% e 40%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Aumentou entre 41% e 50%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Aumentou mais de 50%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NS/NL/NR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9" marR="4489" marT="448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53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364321"/>
              </p:ext>
            </p:extLst>
          </p:nvPr>
        </p:nvGraphicFramePr>
        <p:xfrm>
          <a:off x="5786262" y="2155351"/>
          <a:ext cx="594582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Retângulo 34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Q13: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Além do formato PRESENCIAL, o(a) </a:t>
            </a:r>
            <a:r>
              <a:rPr lang="pt-BR" sz="1200" b="1" dirty="0" err="1">
                <a:latin typeface="Segoe UI Symbol" pitchFamily="34" charset="0"/>
                <a:ea typeface="Segoe UI Symbol" pitchFamily="34" charset="0"/>
              </a:rPr>
              <a:t>Sr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(a) teria interesse em fazer os cursos do SEI nos formatos de: (Só para presencial)</a:t>
            </a:r>
          </a:p>
        </p:txBody>
      </p:sp>
      <p:sp>
        <p:nvSpPr>
          <p:cNvPr id="8" name="Retângulo 7"/>
          <p:cNvSpPr/>
          <p:nvPr/>
        </p:nvSpPr>
        <p:spPr>
          <a:xfrm>
            <a:off x="318783" y="2303331"/>
            <a:ext cx="48907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No tocante à questão sobre o interesse na realização de cursos em outros formatos, além do presencial, a distribuição das respostas ficou equilibrada entre as cinco opções existentes, destacando-se os formatos cartilhas/apostilas impressas (22,3%), kit educativo/</a:t>
            </a:r>
            <a:r>
              <a:rPr lang="pt-BR" dirty="0" err="1" smtClean="0">
                <a:latin typeface="Segoe UI Symbol" pitchFamily="34" charset="0"/>
                <a:ea typeface="Segoe UI Symbol" pitchFamily="34" charset="0"/>
              </a:rPr>
              <a:t>telessala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 (22,2%) e cursos </a:t>
            </a:r>
            <a:r>
              <a:rPr lang="pt-BR" i="1" dirty="0" smtClean="0">
                <a:latin typeface="Segoe UI Symbol" pitchFamily="34" charset="0"/>
                <a:ea typeface="Segoe UI Symbol" pitchFamily="34" charset="0"/>
              </a:rPr>
              <a:t>online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, realizados pela internet (20,5%).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8" name="CaixaDeTexto 18"/>
          <p:cNvSpPr txBox="1"/>
          <p:nvPr/>
        </p:nvSpPr>
        <p:spPr>
          <a:xfrm>
            <a:off x="9621459" y="2375929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19,8%</a:t>
            </a:r>
            <a:endParaRPr lang="pt-BR" sz="1800" dirty="0"/>
          </a:p>
        </p:txBody>
      </p:sp>
      <p:sp>
        <p:nvSpPr>
          <p:cNvPr id="21" name="CaixaDeTexto 18"/>
          <p:cNvSpPr txBox="1"/>
          <p:nvPr/>
        </p:nvSpPr>
        <p:spPr>
          <a:xfrm>
            <a:off x="7470328" y="2199704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22,2%</a:t>
            </a:r>
            <a:endParaRPr lang="pt-BR" sz="1800" dirty="0"/>
          </a:p>
        </p:txBody>
      </p:sp>
      <p:sp>
        <p:nvSpPr>
          <p:cNvPr id="22" name="CaixaDeTexto 18"/>
          <p:cNvSpPr txBox="1"/>
          <p:nvPr/>
        </p:nvSpPr>
        <p:spPr>
          <a:xfrm>
            <a:off x="10634490" y="2762039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15,2%</a:t>
            </a:r>
            <a:endParaRPr lang="pt-BR" sz="1800" dirty="0"/>
          </a:p>
        </p:txBody>
      </p:sp>
      <p:sp>
        <p:nvSpPr>
          <p:cNvPr id="27" name="CaixaDeTexto 18"/>
          <p:cNvSpPr txBox="1"/>
          <p:nvPr/>
        </p:nvSpPr>
        <p:spPr>
          <a:xfrm>
            <a:off x="6415352" y="2188497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22,3%</a:t>
            </a:r>
            <a:endParaRPr lang="pt-BR" sz="1800" dirty="0"/>
          </a:p>
        </p:txBody>
      </p:sp>
      <p:sp>
        <p:nvSpPr>
          <p:cNvPr id="28" name="CaixaDeTexto 18"/>
          <p:cNvSpPr txBox="1"/>
          <p:nvPr/>
        </p:nvSpPr>
        <p:spPr>
          <a:xfrm>
            <a:off x="8532927" y="2326437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20,5%</a:t>
            </a:r>
            <a:endParaRPr lang="pt-BR" sz="1800" dirty="0"/>
          </a:p>
        </p:txBody>
      </p:sp>
      <p:sp>
        <p:nvSpPr>
          <p:cNvPr id="2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91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Realização de cursos em outros formatos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0" y="6186356"/>
            <a:ext cx="5056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4.010 (Somente quem realizou cursos presenciais)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>
            <a:hlinkClick r:id="rId3" action="ppaction://hlinksldjump"/>
          </p:cNvPr>
          <p:cNvSpPr/>
          <p:nvPr/>
        </p:nvSpPr>
        <p:spPr>
          <a:xfrm>
            <a:off x="2793677" y="752959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1562131" y="75498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5" name="Retângulo 24">
            <a:hlinkClick r:id="rId5" action="ppaction://hlinksldjump"/>
          </p:cNvPr>
          <p:cNvSpPr/>
          <p:nvPr/>
        </p:nvSpPr>
        <p:spPr>
          <a:xfrm>
            <a:off x="4013420" y="759034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6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Q13: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Além do formato PRESENCIAL, o(a) </a:t>
            </a:r>
            <a:r>
              <a:rPr lang="pt-BR" sz="1200" b="1" dirty="0" err="1">
                <a:latin typeface="Segoe UI Symbol" pitchFamily="34" charset="0"/>
                <a:ea typeface="Segoe UI Symbol" pitchFamily="34" charset="0"/>
              </a:rPr>
              <a:t>Sr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(a) teria interesse em fazer os cursos do SEI nos formatos de: (Só para presencial)</a:t>
            </a:r>
          </a:p>
        </p:txBody>
      </p:sp>
      <p:sp>
        <p:nvSpPr>
          <p:cNvPr id="2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92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Realização de cursos em outros formatos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0" y="6186356"/>
            <a:ext cx="5056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4.010 (Somente quem realizou cursos presenciais)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7" name="Retângulo 16">
            <a:hlinkClick r:id="rId2" action="ppaction://hlinksldjump"/>
          </p:cNvPr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>
            <a:hlinkClick r:id="rId2" action="ppaction://hlinksldjump"/>
          </p:cNvPr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24" name="Conector reto 23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hlinkClick r:id="rId3" action="ppaction://hlinksldjump"/>
          </p:cNvPr>
          <p:cNvSpPr/>
          <p:nvPr/>
        </p:nvSpPr>
        <p:spPr>
          <a:xfrm>
            <a:off x="2781874" y="753750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1553782" y="753750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9" name="Retângulo 28">
            <a:hlinkClick r:id="rId5" action="ppaction://hlinksldjump"/>
          </p:cNvPr>
          <p:cNvSpPr/>
          <p:nvPr/>
        </p:nvSpPr>
        <p:spPr>
          <a:xfrm>
            <a:off x="2785328" y="759034"/>
            <a:ext cx="1231546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30" name="Gráfico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333787"/>
              </p:ext>
            </p:extLst>
          </p:nvPr>
        </p:nvGraphicFramePr>
        <p:xfrm>
          <a:off x="6134235" y="2124513"/>
          <a:ext cx="559516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2" name="Retângulo 31"/>
          <p:cNvSpPr/>
          <p:nvPr/>
        </p:nvSpPr>
        <p:spPr>
          <a:xfrm>
            <a:off x="352339" y="2060050"/>
            <a:ext cx="5259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No canal Kit Educativo, todos os entrevistados teriam interesse em realizar cursos por cartilhas/apostilas impressas.</a:t>
            </a:r>
          </a:p>
          <a:p>
            <a:pPr algn="just"/>
            <a:endParaRPr lang="pt-BR" dirty="0" smtClean="0">
              <a:latin typeface="Segoe UI Symbol" pitchFamily="34" charset="0"/>
              <a:ea typeface="Segoe UI Symbol" pitchFamily="34" charset="0"/>
            </a:endParaRPr>
          </a:p>
          <a:p>
            <a:pPr algn="just"/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No canal presencial, assim como no cenário nacional, a distribuição das respostas ficou equilibrada entre as cinco opções existentes, destacando-se os formatos cartilhas/apostilas impressas (22,3%), kit educativo/</a:t>
            </a:r>
            <a:r>
              <a:rPr lang="pt-BR" dirty="0" err="1" smtClean="0">
                <a:latin typeface="Segoe UI Symbol" pitchFamily="34" charset="0"/>
                <a:ea typeface="Segoe UI Symbol" pitchFamily="34" charset="0"/>
              </a:rPr>
              <a:t>telessala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 (22,2%) e cursos </a:t>
            </a:r>
            <a:r>
              <a:rPr lang="pt-BR" i="1" dirty="0" smtClean="0">
                <a:latin typeface="Segoe UI Symbol" pitchFamily="34" charset="0"/>
                <a:ea typeface="Segoe UI Symbol" pitchFamily="34" charset="0"/>
              </a:rPr>
              <a:t>online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, realizados pela internet (20,5%).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5" name="Retângulo 14">
            <a:hlinkClick r:id="rId7" action="ppaction://hlinksldjump"/>
          </p:cNvPr>
          <p:cNvSpPr/>
          <p:nvPr/>
        </p:nvSpPr>
        <p:spPr>
          <a:xfrm>
            <a:off x="4013420" y="759034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4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Q13: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Além do formato PRESENCIAL, o(a) </a:t>
            </a:r>
            <a:r>
              <a:rPr lang="pt-BR" sz="1200" b="1" dirty="0" err="1">
                <a:latin typeface="Segoe UI Symbol" pitchFamily="34" charset="0"/>
                <a:ea typeface="Segoe UI Symbol" pitchFamily="34" charset="0"/>
              </a:rPr>
              <a:t>Sr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(a) teria interesse em fazer os cursos do SEI nos formatos de: (Só para presencial)</a:t>
            </a:r>
          </a:p>
        </p:txBody>
      </p:sp>
      <p:sp>
        <p:nvSpPr>
          <p:cNvPr id="2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93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Realização de cursos em outros formatos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0" y="6186356"/>
            <a:ext cx="5056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4.010 (Somente quem realizou cursos presenciais)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838604"/>
              </p:ext>
            </p:extLst>
          </p:nvPr>
        </p:nvGraphicFramePr>
        <p:xfrm>
          <a:off x="318782" y="1460741"/>
          <a:ext cx="11541913" cy="4447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94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98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0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263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540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68059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Cartilhas/ Apostilas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Kit Educativo/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1100" baseline="0" dirty="0" err="1" smtClean="0">
                          <a:solidFill>
                            <a:schemeClr val="tx1"/>
                          </a:solidFill>
                        </a:rPr>
                        <a:t>Telessala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Áudiolivro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Celular (SMS)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Cursos </a:t>
                      </a:r>
                      <a:r>
                        <a:rPr lang="pt-BR" sz="1100" i="1" dirty="0" smtClean="0">
                          <a:solidFill>
                            <a:schemeClr val="tx1"/>
                          </a:solidFill>
                        </a:rPr>
                        <a:t>online</a:t>
                      </a:r>
                      <a:endParaRPr lang="pt-BR" sz="11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AC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AL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AM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AP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BA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CE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24,0%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DF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ES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GO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MG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0" name="Retângulo 9">
            <a:hlinkClick r:id="rId2" action="ppaction://hlinksldjump"/>
          </p:cNvPr>
          <p:cNvSpPr/>
          <p:nvPr/>
        </p:nvSpPr>
        <p:spPr>
          <a:xfrm>
            <a:off x="318782" y="763373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2793677" y="753750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1562131" y="759034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Canal de mídia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4" name="Retângulo 13">
            <a:hlinkClick r:id="rId4" action="ppaction://hlinksldjump"/>
          </p:cNvPr>
          <p:cNvSpPr/>
          <p:nvPr/>
        </p:nvSpPr>
        <p:spPr>
          <a:xfrm>
            <a:off x="4013420" y="759034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1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94</a:t>
            </a:fld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501182"/>
              </p:ext>
            </p:extLst>
          </p:nvPr>
        </p:nvGraphicFramePr>
        <p:xfrm>
          <a:off x="238542" y="201787"/>
          <a:ext cx="11820937" cy="6301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19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1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67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323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866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68059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Cartilhas/ Apostilas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Kit Educativo/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1100" baseline="0" dirty="0" err="1" smtClean="0">
                          <a:solidFill>
                            <a:schemeClr val="tx1"/>
                          </a:solidFill>
                        </a:rPr>
                        <a:t>Telessala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Áudiolivro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Celular (SMS)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Cursos </a:t>
                      </a:r>
                      <a:r>
                        <a:rPr lang="pt-BR" sz="1100" i="1" dirty="0" smtClean="0">
                          <a:solidFill>
                            <a:schemeClr val="tx1"/>
                          </a:solidFill>
                        </a:rPr>
                        <a:t>online</a:t>
                      </a:r>
                      <a:endParaRPr lang="pt-BR" sz="11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MT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PB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PI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PR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RJ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RN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RR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SC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SP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21,8%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TO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24,0%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20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Q13: 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Além do formato PRESENCIAL, o(a) </a:t>
            </a:r>
            <a:r>
              <a:rPr lang="pt-BR" sz="1200" b="1" dirty="0" err="1">
                <a:latin typeface="Segoe UI Symbol" pitchFamily="34" charset="0"/>
                <a:ea typeface="Segoe UI Symbol" pitchFamily="34" charset="0"/>
              </a:rPr>
              <a:t>Sr</a:t>
            </a:r>
            <a:r>
              <a:rPr lang="pt-BR" sz="1200" b="1" dirty="0">
                <a:latin typeface="Segoe UI Symbol" pitchFamily="34" charset="0"/>
                <a:ea typeface="Segoe UI Symbol" pitchFamily="34" charset="0"/>
              </a:rPr>
              <a:t>(a) teria interesse em fazer os cursos do SEI nos formatos de: (Só para presencial)</a:t>
            </a:r>
          </a:p>
        </p:txBody>
      </p:sp>
      <p:sp>
        <p:nvSpPr>
          <p:cNvPr id="2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95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Realização de cursos em outros formatos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0" y="6186356"/>
            <a:ext cx="5056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4.010 (Somente quem realizou cursos presenciais)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373917"/>
              </p:ext>
            </p:extLst>
          </p:nvPr>
        </p:nvGraphicFramePr>
        <p:xfrm>
          <a:off x="495300" y="1222375"/>
          <a:ext cx="11099800" cy="4581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44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39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divulgação do SEI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100,0%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100,0%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100,0%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51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sensibilização do SEI Administrar - Kit aprender a empreender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60,0%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0,0%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40,0%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sensibilização do SEI Administrar-Kit aprender a empreender serviços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53,6%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53,6%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85,6%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53,6%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60,8%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Palestra </a:t>
                      </a:r>
                      <a:r>
                        <a:rPr lang="pt-BR" sz="1200" b="1" u="none" strike="noStrike" dirty="0">
                          <a:effectLst/>
                        </a:rPr>
                        <a:t>de sensibilização do SEI Vender - kit Boas Vendas!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100,0%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100,0%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100,0%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100,0%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Administrar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79,9%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75,7%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84,4%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49,2%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65,9%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Clicar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88,6%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81,4%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61,0%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53,8%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86,8%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Comprar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75,9%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76,3%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66,7%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54,5%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59,3%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Controlar o Meu Dinheiro 1º Encontro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75,9%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75,2%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68,9%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49,9%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71,3%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Controlar o Meu Dinheiro 2º Encontro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Presencial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90,6%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85,2%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77,2%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75,2%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55,8%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Crescer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88,8%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80,2%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66,3%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57,7%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68,7%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Empreender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69,6%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74,3%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63,3%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54,0%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65,1%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Formar Preço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79,6%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81,1%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70,2%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48,6%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74,6%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Inovar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64,3%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92,9%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47,3%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66,9%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47,3%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Planejar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81,0%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77,4%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72,2%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58,2%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77,3%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Unir Forças para Melhorar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78,1%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56,9%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57,1%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41,2%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77,7%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Vender!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Presencial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76,8%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78,4%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70,0%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52,8%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71,6%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467599"/>
              </p:ext>
            </p:extLst>
          </p:nvPr>
        </p:nvGraphicFramePr>
        <p:xfrm>
          <a:off x="4127500" y="1006475"/>
          <a:ext cx="7492999" cy="1914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8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17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54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31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39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07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Canal de Mídia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Cartilhas/apostilas impressas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Kit educativo/</a:t>
                      </a:r>
                      <a:r>
                        <a:rPr lang="pt-BR" sz="1200" b="1" u="none" strike="noStrike" dirty="0" err="1">
                          <a:effectLst/>
                        </a:rPr>
                        <a:t>Telessala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 err="1">
                          <a:effectLst/>
                        </a:rPr>
                        <a:t>Áudiolivro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Celular (SMS)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0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ângulo 39"/>
          <p:cNvSpPr/>
          <p:nvPr/>
        </p:nvSpPr>
        <p:spPr>
          <a:xfrm>
            <a:off x="9362113" y="3305262"/>
            <a:ext cx="2021747" cy="2267517"/>
          </a:xfrm>
          <a:prstGeom prst="rect">
            <a:avLst/>
          </a:prstGeom>
          <a:solidFill>
            <a:srgbClr val="0070C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/>
          <p:cNvSpPr/>
          <p:nvPr/>
        </p:nvSpPr>
        <p:spPr>
          <a:xfrm>
            <a:off x="7180975" y="4607762"/>
            <a:ext cx="2181139" cy="961846"/>
          </a:xfrm>
          <a:prstGeom prst="rect">
            <a:avLst/>
          </a:prstGeom>
          <a:solidFill>
            <a:srgbClr val="92D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2" name="Gráfico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663510"/>
              </p:ext>
            </p:extLst>
          </p:nvPr>
        </p:nvGraphicFramePr>
        <p:xfrm>
          <a:off x="5647513" y="3145680"/>
          <a:ext cx="60236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Retângulo 33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b="1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96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Satisfação com o tutorial </a:t>
            </a:r>
            <a:r>
              <a:rPr lang="pt-BR" sz="3200" b="1" i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online</a:t>
            </a:r>
            <a:endParaRPr lang="pt-BR" sz="3200" b="1" i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0" y="6186356"/>
            <a:ext cx="4600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1.254 (Somente quem realizou cursos EAD)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41945" y="6459523"/>
            <a:ext cx="12112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Q15: Dê uma nota de 0 a 10 para o seu nível de satisfação com o serviço de tutorial </a:t>
            </a:r>
            <a:r>
              <a:rPr lang="pt-BR" sz="1200" b="1" i="1" dirty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online</a:t>
            </a:r>
            <a:r>
              <a:rPr lang="pt-BR" sz="1200" b="1" dirty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, sendo que a nota 0 significa “Totalmente insatisfeito” e a nota 10 “Totalmente satisfeito” (Somente EAD). 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6080962" y="5228614"/>
            <a:ext cx="1100014" cy="332841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CaixaDeTexto 18"/>
          <p:cNvSpPr txBox="1"/>
          <p:nvPr/>
        </p:nvSpPr>
        <p:spPr>
          <a:xfrm>
            <a:off x="10614110" y="3311768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58,4%</a:t>
            </a:r>
            <a:endParaRPr lang="pt-BR" sz="1800" dirty="0"/>
          </a:p>
        </p:txBody>
      </p:sp>
      <p:sp>
        <p:nvSpPr>
          <p:cNvPr id="44" name="CaixaDeTexto 18"/>
          <p:cNvSpPr txBox="1"/>
          <p:nvPr/>
        </p:nvSpPr>
        <p:spPr>
          <a:xfrm>
            <a:off x="9514004" y="4716463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15,5%</a:t>
            </a:r>
            <a:endParaRPr lang="pt-BR" sz="1800" dirty="0"/>
          </a:p>
        </p:txBody>
      </p:sp>
      <p:sp>
        <p:nvSpPr>
          <p:cNvPr id="45" name="CaixaDeTexto 18"/>
          <p:cNvSpPr txBox="1"/>
          <p:nvPr/>
        </p:nvSpPr>
        <p:spPr>
          <a:xfrm>
            <a:off x="7384532" y="5043948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4,8%</a:t>
            </a:r>
            <a:endParaRPr lang="pt-BR" sz="1800" dirty="0"/>
          </a:p>
        </p:txBody>
      </p:sp>
      <p:sp>
        <p:nvSpPr>
          <p:cNvPr id="47" name="CaixaDeTexto 18"/>
          <p:cNvSpPr txBox="1"/>
          <p:nvPr/>
        </p:nvSpPr>
        <p:spPr>
          <a:xfrm>
            <a:off x="8416864" y="4533806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21,1%</a:t>
            </a:r>
            <a:endParaRPr lang="pt-BR" sz="1800" dirty="0"/>
          </a:p>
        </p:txBody>
      </p:sp>
      <p:sp>
        <p:nvSpPr>
          <p:cNvPr id="50" name="CaixaDeTexto 18"/>
          <p:cNvSpPr txBox="1"/>
          <p:nvPr/>
        </p:nvSpPr>
        <p:spPr>
          <a:xfrm>
            <a:off x="6285071" y="5222483"/>
            <a:ext cx="88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0,2%</a:t>
            </a:r>
            <a:endParaRPr lang="pt-BR" sz="1800" dirty="0"/>
          </a:p>
        </p:txBody>
      </p:sp>
      <p:sp>
        <p:nvSpPr>
          <p:cNvPr id="54" name="CaixaDeTexto 53"/>
          <p:cNvSpPr txBox="1"/>
          <p:nvPr/>
        </p:nvSpPr>
        <p:spPr>
          <a:xfrm>
            <a:off x="342498" y="1797778"/>
            <a:ext cx="11301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A maioria dos entrevistados que realizou cursos EAD (73,9%) considera-se satisfeito com o serviço tutorial </a:t>
            </a:r>
            <a:r>
              <a:rPr lang="pt-BR" i="1" dirty="0" smtClean="0">
                <a:latin typeface="Segoe UI Symbol" pitchFamily="34" charset="0"/>
                <a:ea typeface="Segoe UI Symbol" pitchFamily="34" charset="0"/>
              </a:rPr>
              <a:t>online</a:t>
            </a:r>
            <a:r>
              <a:rPr lang="pt-BR" dirty="0" smtClean="0">
                <a:latin typeface="Segoe UI Symbol" pitchFamily="34" charset="0"/>
                <a:ea typeface="Segoe UI Symbol" pitchFamily="34" charset="0"/>
              </a:rPr>
              <a:t>.</a:t>
            </a:r>
            <a:endParaRPr lang="pt-BR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55" name="Retângulo 54"/>
          <p:cNvSpPr/>
          <p:nvPr/>
        </p:nvSpPr>
        <p:spPr>
          <a:xfrm>
            <a:off x="6202433" y="4840120"/>
            <a:ext cx="1041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F26F78"/>
                </a:solidFill>
              </a:rPr>
              <a:t>0,2%</a:t>
            </a:r>
            <a:endParaRPr lang="pt-BR" sz="2400" dirty="0">
              <a:solidFill>
                <a:srgbClr val="F26F78"/>
              </a:solidFill>
            </a:endParaRPr>
          </a:p>
        </p:txBody>
      </p:sp>
      <p:sp>
        <p:nvSpPr>
          <p:cNvPr id="56" name="Retângulo 55"/>
          <p:cNvSpPr/>
          <p:nvPr/>
        </p:nvSpPr>
        <p:spPr>
          <a:xfrm>
            <a:off x="7897136" y="4171264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rgbClr val="00B050"/>
                </a:solidFill>
              </a:rPr>
              <a:t>25,9%</a:t>
            </a:r>
            <a:endParaRPr lang="pt-BR" sz="2400" dirty="0">
              <a:solidFill>
                <a:srgbClr val="00B050"/>
              </a:solidFill>
            </a:endParaRPr>
          </a:p>
        </p:txBody>
      </p:sp>
      <p:sp>
        <p:nvSpPr>
          <p:cNvPr id="57" name="Retângulo 56"/>
          <p:cNvSpPr/>
          <p:nvPr/>
        </p:nvSpPr>
        <p:spPr>
          <a:xfrm>
            <a:off x="9974380" y="2843597"/>
            <a:ext cx="1155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5395D4"/>
                </a:solidFill>
              </a:rPr>
              <a:t>73,9%</a:t>
            </a:r>
            <a:endParaRPr lang="pt-BR" sz="2400" dirty="0">
              <a:solidFill>
                <a:srgbClr val="5395D4"/>
              </a:solidFill>
            </a:endParaRPr>
          </a:p>
        </p:txBody>
      </p:sp>
      <p:sp>
        <p:nvSpPr>
          <p:cNvPr id="58" name="Retângulo 57"/>
          <p:cNvSpPr/>
          <p:nvPr/>
        </p:nvSpPr>
        <p:spPr>
          <a:xfrm>
            <a:off x="417998" y="2674320"/>
            <a:ext cx="2415657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Média Nacional: 9,2</a:t>
            </a:r>
            <a:endParaRPr lang="pt-BR" sz="16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318782" y="754984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hlinkClick r:id="rId3" action="ppaction://hlinksldjump"/>
          </p:cNvPr>
          <p:cNvSpPr/>
          <p:nvPr/>
        </p:nvSpPr>
        <p:spPr>
          <a:xfrm>
            <a:off x="1550328" y="752959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2781874" y="759034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8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33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b="1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97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Satisfação com o tutorial </a:t>
            </a:r>
            <a:r>
              <a:rPr lang="pt-BR" sz="3200" b="1" i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online</a:t>
            </a:r>
            <a:endParaRPr lang="pt-BR" sz="3200" b="1" i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0" y="6186356"/>
            <a:ext cx="4600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1.254 (Somente quem realizou cursos EAD)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41945" y="6459523"/>
            <a:ext cx="12112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Q15: Dê uma nota de 0 a 10 para o seu nível de satisfação com o serviço de tutorial </a:t>
            </a:r>
            <a:r>
              <a:rPr lang="pt-BR" sz="1200" b="1" i="1" dirty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online</a:t>
            </a:r>
            <a:r>
              <a:rPr lang="pt-BR" sz="1200" b="1" dirty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, sendo que a nota 0 significa “Totalmente insatisfeito” e a nota 10 “Totalmente satisfeito” (Somente EAD). 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573323"/>
              </p:ext>
            </p:extLst>
          </p:nvPr>
        </p:nvGraphicFramePr>
        <p:xfrm>
          <a:off x="318778" y="1487245"/>
          <a:ext cx="11594926" cy="4447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7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59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81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76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740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80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5325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2765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92703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80900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68059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Média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8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AC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9,7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AL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66,7%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9,4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AM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50,%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9,1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AP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62,5%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9,5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BA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9,5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CE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55,6%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9,3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DF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76,5%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9,7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ES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45,5%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54,5%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9,5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GO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26,7%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60,0%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9,4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71,4%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9,5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MG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31,9%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55,2%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9,1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1" name="Retângulo 10">
            <a:hlinkClick r:id="rId2" action="ppaction://hlinksldjump"/>
          </p:cNvPr>
          <p:cNvSpPr/>
          <p:nvPr/>
        </p:nvSpPr>
        <p:spPr>
          <a:xfrm>
            <a:off x="318782" y="763373"/>
            <a:ext cx="1231546" cy="346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Nacional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2555887" y="754984"/>
            <a:ext cx="0" cy="34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1562131" y="763373"/>
            <a:ext cx="1231546" cy="34628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UF</a:t>
            </a:r>
            <a:endParaRPr lang="pt-BR" sz="20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4" name="Retângulo 13">
            <a:hlinkClick r:id="rId3" action="ppaction://hlinksldjump"/>
          </p:cNvPr>
          <p:cNvSpPr/>
          <p:nvPr/>
        </p:nvSpPr>
        <p:spPr>
          <a:xfrm>
            <a:off x="2793677" y="759034"/>
            <a:ext cx="1892080" cy="3462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Curso/solução por canal de mídia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6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98</a:t>
            </a:fld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912315"/>
              </p:ext>
            </p:extLst>
          </p:nvPr>
        </p:nvGraphicFramePr>
        <p:xfrm>
          <a:off x="305162" y="294551"/>
          <a:ext cx="11542280" cy="6301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5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94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04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11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76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06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2041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572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8483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4090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6139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90114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68059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2,3%</a:t>
                      </a:r>
                      <a:endParaRPr lang="pt-B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Média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8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50,0%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30,0%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8,6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MT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44,4%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8,9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PA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28,6%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57,1%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9,4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PB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33,3%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41,7%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9,0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22,2%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50,0%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9,1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PI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50,0%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9,2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PR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32,0%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44,0%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8,9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RJ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73,7%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9,5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RN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23,5%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58,8%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9,3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28,6%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71,4%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9,7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RR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40,0%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8,3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RS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50,0%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50,0%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8,7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SC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38,9%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27,8%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33,3%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8,9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SE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50,0%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8,9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SP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75,0%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9,6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TO</a:t>
                      </a:r>
                      <a:endParaRPr lang="pt-B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40,0%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8,1</a:t>
                      </a:r>
                      <a:endParaRPr lang="pt-B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17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33"/>
          <p:cNvSpPr/>
          <p:nvPr/>
        </p:nvSpPr>
        <p:spPr>
          <a:xfrm>
            <a:off x="0" y="6488875"/>
            <a:ext cx="12192000" cy="3691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b="1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64736" y="6488875"/>
            <a:ext cx="416616" cy="365125"/>
          </a:xfrm>
        </p:spPr>
        <p:txBody>
          <a:bodyPr/>
          <a:lstStyle/>
          <a:p>
            <a:fld id="{F01FC101-41C2-48F1-9AAD-1EDAF298664F}" type="slidenum">
              <a:rPr lang="pt-BR" smtClean="0">
                <a:solidFill>
                  <a:schemeClr val="tx1"/>
                </a:solidFill>
              </a:rPr>
              <a:t>99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97668" y="104579"/>
            <a:ext cx="11873134" cy="65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Satisfação com o tutorial </a:t>
            </a:r>
            <a:r>
              <a:rPr lang="pt-BR" sz="3200" b="1" i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online</a:t>
            </a:r>
            <a:endParaRPr lang="pt-BR" sz="3200" b="1" i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0" y="6186356"/>
            <a:ext cx="4600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Base de entrevistados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: 1.254 (Somente quem realizou cursos EAD)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41945" y="6459523"/>
            <a:ext cx="12112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Q15: Dê uma nota de 0 a 10 para o seu nível de satisfação com o serviço de tutorial </a:t>
            </a:r>
            <a:r>
              <a:rPr lang="pt-BR" sz="1200" b="1" i="1" dirty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online</a:t>
            </a:r>
            <a:r>
              <a:rPr lang="pt-BR" sz="1200" b="1" dirty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, sendo que a nota 0 significa “Totalmente insatisfeito” e a nota 10 “Totalmente satisfeito” (Somente EAD). 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815311"/>
              </p:ext>
            </p:extLst>
          </p:nvPr>
        </p:nvGraphicFramePr>
        <p:xfrm>
          <a:off x="507996" y="2479675"/>
          <a:ext cx="11074408" cy="1687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77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774704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1373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Comprar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8,0%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23,7%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14,5%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52,3%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3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Controlar o Meu Dinheiro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22,5%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14,4%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57,3%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3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Empreender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8,5%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23,4%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65,4%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73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Planejar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15,6%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16,1%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64,6%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73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Unir Forças para Melhorar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28,8%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34,9%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36,2%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73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SEI </a:t>
                      </a:r>
                      <a:r>
                        <a:rPr lang="pt-BR" sz="1200" b="1" u="none" strike="noStrike" dirty="0">
                          <a:effectLst/>
                        </a:rPr>
                        <a:t>Vender!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Internet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17,2%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17,5%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63,3%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70" marR="6870" marT="6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0" marR="6870" marT="687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187512"/>
              </p:ext>
            </p:extLst>
          </p:nvPr>
        </p:nvGraphicFramePr>
        <p:xfrm>
          <a:off x="2407875" y="2262436"/>
          <a:ext cx="9181048" cy="189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95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07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36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88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56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04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949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011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300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045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7817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8656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03339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792057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126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Canal de Mídia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2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C0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6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6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10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NS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NR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4" marR="6314" marT="6314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82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5654</TotalTime>
  <Words>22574</Words>
  <Application>Microsoft Office PowerPoint</Application>
  <PresentationFormat>Widescreen</PresentationFormat>
  <Paragraphs>9226</Paragraphs>
  <Slides>115</Slides>
  <Notes>16</Notes>
  <HiddenSlides>88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115</vt:i4>
      </vt:variant>
    </vt:vector>
  </HeadingPairs>
  <TitlesOfParts>
    <vt:vector size="123" baseType="lpstr">
      <vt:lpstr>Arial</vt:lpstr>
      <vt:lpstr>Berlin Sans FB</vt:lpstr>
      <vt:lpstr>Calibri</vt:lpstr>
      <vt:lpstr>Calibri Light</vt:lpstr>
      <vt:lpstr>Segoe UI</vt:lpstr>
      <vt:lpstr>Segoe UI Symbol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dealencastroleo@hotmail.com</dc:creator>
  <cp:lastModifiedBy>Denis Pedro Nunes</cp:lastModifiedBy>
  <cp:revision>584</cp:revision>
  <cp:lastPrinted>2017-03-13T13:50:55Z</cp:lastPrinted>
  <dcterms:created xsi:type="dcterms:W3CDTF">2017-02-27T18:35:17Z</dcterms:created>
  <dcterms:modified xsi:type="dcterms:W3CDTF">2017-04-27T18:50:38Z</dcterms:modified>
</cp:coreProperties>
</file>